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12/03/1441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12/03/1441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12/03/1441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2032" cy="6741368"/>
          </a:xfrm>
          <a:prstGeom prst="horizontalScroll">
            <a:avLst/>
          </a:prstGeom>
          <a:effectLst>
            <a:glow rad="139700">
              <a:schemeClr val="accent1">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lstStyle/>
          <a:p>
            <a:r>
              <a:rPr lang="ar-IQ"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rPr>
              <a:t>المراحل الفنية لفعالية بريد 4*100م</a:t>
            </a:r>
            <a:br>
              <a:rPr lang="ar-IQ"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rPr>
            </a:br>
            <a:r>
              <a:rPr lang="ar-IQ"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rPr>
              <a:t/>
            </a:r>
            <a:br>
              <a:rPr lang="ar-IQ"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rPr>
            </a:b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endParaRPr>
          </a:p>
        </p:txBody>
      </p:sp>
    </p:spTree>
    <p:extLst>
      <p:ext uri="{BB962C8B-B14F-4D97-AF65-F5344CB8AC3E}">
        <p14:creationId xmlns:p14="http://schemas.microsoft.com/office/powerpoint/2010/main" val="3989546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44016"/>
            <a:ext cx="9144000" cy="1124744"/>
          </a:xfrm>
          <a:ln/>
        </p:spPr>
        <p:style>
          <a:lnRef idx="3">
            <a:schemeClr val="lt1"/>
          </a:lnRef>
          <a:fillRef idx="1">
            <a:schemeClr val="accent4"/>
          </a:fillRef>
          <a:effectRef idx="1">
            <a:schemeClr val="accent4"/>
          </a:effectRef>
          <a:fontRef idx="minor">
            <a:schemeClr val="lt1"/>
          </a:fontRef>
        </p:style>
        <p:txBody>
          <a:bodyPr/>
          <a:lstStyle/>
          <a:p>
            <a:r>
              <a:rPr lang="ar-IQ" dirty="0" smtClean="0">
                <a:solidFill>
                  <a:schemeClr val="accent6">
                    <a:lumMod val="60000"/>
                    <a:lumOff val="40000"/>
                  </a:schemeClr>
                </a:solidFill>
                <a:cs typeface="PT Bold Heading" pitchFamily="2" charset="-78"/>
              </a:rPr>
              <a:t>النواحي القانونية لفعالية 4 * 100م </a:t>
            </a:r>
            <a:endParaRPr lang="en-US" dirty="0">
              <a:solidFill>
                <a:schemeClr val="accent6">
                  <a:lumMod val="60000"/>
                  <a:lumOff val="40000"/>
                </a:schemeClr>
              </a:solidFill>
              <a:cs typeface="PT Bold Heading" pitchFamily="2" charset="-78"/>
            </a:endParaRPr>
          </a:p>
        </p:txBody>
      </p:sp>
      <p:sp>
        <p:nvSpPr>
          <p:cNvPr id="3" name="عنصر نائب للمحتوى 2"/>
          <p:cNvSpPr>
            <a:spLocks noGrp="1"/>
          </p:cNvSpPr>
          <p:nvPr>
            <p:ph idx="1"/>
          </p:nvPr>
        </p:nvSpPr>
        <p:spPr>
          <a:xfrm>
            <a:off x="0" y="864096"/>
            <a:ext cx="9144000" cy="5993904"/>
          </a:xfrm>
        </p:spPr>
        <p:style>
          <a:lnRef idx="1">
            <a:schemeClr val="accent1"/>
          </a:lnRef>
          <a:fillRef idx="2">
            <a:schemeClr val="accent1"/>
          </a:fillRef>
          <a:effectRef idx="1">
            <a:schemeClr val="accent1"/>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buFontTx/>
              <a:buChar char="-"/>
            </a:pPr>
            <a:r>
              <a:rPr lang="ar-IQ" sz="3200" dirty="0" smtClean="0"/>
              <a:t>يجب أن يجري السباق بأكمله في الحارات .</a:t>
            </a:r>
          </a:p>
          <a:p>
            <a:pPr algn="justLow">
              <a:buFontTx/>
              <a:buChar char="-"/>
            </a:pPr>
            <a:r>
              <a:rPr lang="ar-IQ" dirty="0" smtClean="0"/>
              <a:t>يجب ان يكون طول منطقة التسليم والاستلام (20م) ومنطقة التعجيل (10م) .</a:t>
            </a:r>
          </a:p>
          <a:p>
            <a:pPr algn="justLow">
              <a:buFontTx/>
              <a:buChar char="-"/>
            </a:pPr>
            <a:r>
              <a:rPr lang="ar-IQ" sz="3200" dirty="0" smtClean="0"/>
              <a:t>تكون عصا البريد من انبوبة مجوفة ملساء ذات مقطع دائري مصنوعة من الخشب أو من المعدن يتراوح طولها بين(28-30 سم)</a:t>
            </a:r>
            <a:r>
              <a:rPr lang="ar-IQ" dirty="0"/>
              <a:t> </a:t>
            </a:r>
            <a:r>
              <a:rPr lang="ar-IQ" dirty="0" smtClean="0"/>
              <a:t>وأن يتراوح محيطها من </a:t>
            </a:r>
            <a:r>
              <a:rPr lang="ar-IQ" dirty="0" err="1" smtClean="0"/>
              <a:t>من</a:t>
            </a:r>
            <a:r>
              <a:rPr lang="ar-IQ" dirty="0" smtClean="0"/>
              <a:t> (12-13سم</a:t>
            </a:r>
            <a:r>
              <a:rPr lang="ar-IQ" dirty="0" smtClean="0"/>
              <a:t>)</a:t>
            </a:r>
            <a:r>
              <a:rPr lang="ar-IQ" dirty="0"/>
              <a:t> </a:t>
            </a:r>
            <a:r>
              <a:rPr lang="ar-IQ" dirty="0" smtClean="0"/>
              <a:t>وأن </a:t>
            </a:r>
            <a:r>
              <a:rPr lang="ar-IQ" smtClean="0"/>
              <a:t>لا يقل وزنها عن (50غم) .</a:t>
            </a:r>
            <a:endParaRPr lang="ar-IQ" sz="3200" smtClean="0"/>
          </a:p>
        </p:txBody>
      </p:sp>
    </p:spTree>
    <p:extLst>
      <p:ext uri="{BB962C8B-B14F-4D97-AF65-F5344CB8AC3E}">
        <p14:creationId xmlns:p14="http://schemas.microsoft.com/office/powerpoint/2010/main" val="116997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580">
                                          <p:stCondLst>
                                            <p:cond delay="0"/>
                                          </p:stCondLst>
                                        </p:cTn>
                                        <p:tgtEl>
                                          <p:spTgt spid="3">
                                            <p:txEl>
                                              <p:pRg st="2" end="2"/>
                                            </p:txEl>
                                          </p:spTgt>
                                        </p:tgtEl>
                                      </p:cBhvr>
                                    </p:animEffect>
                                    <p:anim calcmode="lin" valueType="num">
                                      <p:cBhvr>
                                        <p:cTn id="6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2" end="2"/>
                                            </p:txEl>
                                          </p:spTgt>
                                        </p:tgtEl>
                                      </p:cBhvr>
                                      <p:to x="100000" y="60000"/>
                                    </p:animScale>
                                    <p:animScale>
                                      <p:cBhvr>
                                        <p:cTn id="68" dur="166" decel="50000">
                                          <p:stCondLst>
                                            <p:cond delay="676"/>
                                          </p:stCondLst>
                                        </p:cTn>
                                        <p:tgtEl>
                                          <p:spTgt spid="3">
                                            <p:txEl>
                                              <p:pRg st="2" end="2"/>
                                            </p:txEl>
                                          </p:spTgt>
                                        </p:tgtEl>
                                      </p:cBhvr>
                                      <p:to x="100000" y="100000"/>
                                    </p:animScale>
                                    <p:animScale>
                                      <p:cBhvr>
                                        <p:cTn id="69" dur="26">
                                          <p:stCondLst>
                                            <p:cond delay="1312"/>
                                          </p:stCondLst>
                                        </p:cTn>
                                        <p:tgtEl>
                                          <p:spTgt spid="3">
                                            <p:txEl>
                                              <p:pRg st="2" end="2"/>
                                            </p:txEl>
                                          </p:spTgt>
                                        </p:tgtEl>
                                      </p:cBhvr>
                                      <p:to x="100000" y="80000"/>
                                    </p:animScale>
                                    <p:animScale>
                                      <p:cBhvr>
                                        <p:cTn id="70" dur="166" decel="50000">
                                          <p:stCondLst>
                                            <p:cond delay="1338"/>
                                          </p:stCondLst>
                                        </p:cTn>
                                        <p:tgtEl>
                                          <p:spTgt spid="3">
                                            <p:txEl>
                                              <p:pRg st="2" end="2"/>
                                            </p:txEl>
                                          </p:spTgt>
                                        </p:tgtEl>
                                      </p:cBhvr>
                                      <p:to x="100000" y="100000"/>
                                    </p:animScale>
                                    <p:animScale>
                                      <p:cBhvr>
                                        <p:cTn id="71" dur="26">
                                          <p:stCondLst>
                                            <p:cond delay="1642"/>
                                          </p:stCondLst>
                                        </p:cTn>
                                        <p:tgtEl>
                                          <p:spTgt spid="3">
                                            <p:txEl>
                                              <p:pRg st="2" end="2"/>
                                            </p:txEl>
                                          </p:spTgt>
                                        </p:tgtEl>
                                      </p:cBhvr>
                                      <p:to x="100000" y="90000"/>
                                    </p:animScale>
                                    <p:animScale>
                                      <p:cBhvr>
                                        <p:cTn id="72" dur="166" decel="50000">
                                          <p:stCondLst>
                                            <p:cond delay="1668"/>
                                          </p:stCondLst>
                                        </p:cTn>
                                        <p:tgtEl>
                                          <p:spTgt spid="3">
                                            <p:txEl>
                                              <p:pRg st="2" end="2"/>
                                            </p:txEl>
                                          </p:spTgt>
                                        </p:tgtEl>
                                      </p:cBhvr>
                                      <p:to x="100000" y="100000"/>
                                    </p:animScale>
                                    <p:animScale>
                                      <p:cBhvr>
                                        <p:cTn id="73" dur="26">
                                          <p:stCondLst>
                                            <p:cond delay="1808"/>
                                          </p:stCondLst>
                                        </p:cTn>
                                        <p:tgtEl>
                                          <p:spTgt spid="3">
                                            <p:txEl>
                                              <p:pRg st="2" end="2"/>
                                            </p:txEl>
                                          </p:spTgt>
                                        </p:tgtEl>
                                      </p:cBhvr>
                                      <p:to x="100000" y="95000"/>
                                    </p:animScale>
                                    <p:animScale>
                                      <p:cBhvr>
                                        <p:cTn id="7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68760"/>
          </a:xfrm>
          <a:ln/>
        </p:spPr>
        <p:style>
          <a:lnRef idx="3">
            <a:schemeClr val="lt1"/>
          </a:lnRef>
          <a:fillRef idx="1">
            <a:schemeClr val="accent2"/>
          </a:fillRef>
          <a:effectRef idx="1">
            <a:schemeClr val="accent2"/>
          </a:effectRef>
          <a:fontRef idx="minor">
            <a:schemeClr val="lt1"/>
          </a:fontRef>
        </p:style>
        <p:txBody>
          <a:bodyPr/>
          <a:lstStyle/>
          <a:p>
            <a:r>
              <a:rPr lang="ar-IQ" dirty="0" smtClean="0">
                <a:solidFill>
                  <a:schemeClr val="accent5">
                    <a:lumMod val="60000"/>
                    <a:lumOff val="40000"/>
                  </a:schemeClr>
                </a:solidFill>
                <a:cs typeface="PT Bold Heading" pitchFamily="2" charset="-78"/>
              </a:rPr>
              <a:t>المراحل الفنية لفعالية 4 * 100م</a:t>
            </a:r>
            <a:endParaRPr lang="en-US" dirty="0">
              <a:solidFill>
                <a:schemeClr val="accent5">
                  <a:lumMod val="60000"/>
                  <a:lumOff val="40000"/>
                </a:schemeClr>
              </a:solidFill>
              <a:cs typeface="PT Bold Heading" pitchFamily="2" charset="-78"/>
            </a:endParaRPr>
          </a:p>
        </p:txBody>
      </p:sp>
      <p:sp>
        <p:nvSpPr>
          <p:cNvPr id="3" name="عنصر نائب للمحتوى 2"/>
          <p:cNvSpPr>
            <a:spLocks noGrp="1"/>
          </p:cNvSpPr>
          <p:nvPr>
            <p:ph idx="1"/>
          </p:nvPr>
        </p:nvSpPr>
        <p:spPr>
          <a:xfrm>
            <a:off x="0" y="1052736"/>
            <a:ext cx="9144000" cy="5805264"/>
          </a:xfrm>
        </p:spPr>
        <p:style>
          <a:lnRef idx="1">
            <a:schemeClr val="accent2"/>
          </a:lnRef>
          <a:fillRef idx="2">
            <a:schemeClr val="accent2"/>
          </a:fillRef>
          <a:effectRef idx="1">
            <a:schemeClr val="accent2"/>
          </a:effectRef>
          <a:fontRef idx="minor">
            <a:schemeClr val="dk1"/>
          </a:fontRef>
        </p:style>
        <p:txBody>
          <a:bodyPr>
            <a:normAutofit/>
          </a:bodyPr>
          <a:lstStyle/>
          <a:p>
            <a:pPr>
              <a:buFontTx/>
              <a:buChar char="-"/>
            </a:pPr>
            <a:r>
              <a:rPr lang="ar-IQ" b="1" dirty="0" smtClean="0"/>
              <a:t>طريقة تبديل العصا :</a:t>
            </a:r>
          </a:p>
          <a:p>
            <a:pPr marL="0" indent="0" algn="justLow">
              <a:buNone/>
            </a:pPr>
            <a:r>
              <a:rPr lang="ar-IQ" dirty="0"/>
              <a:t>	</a:t>
            </a:r>
            <a:r>
              <a:rPr lang="ar-IQ" dirty="0" smtClean="0"/>
              <a:t>هناك عدة طرق معروفة لدى الفرق في هذه الفعالية يتم تعليمها والتدريب عليها بما يناسب خصائص العدائين ومستواهم العمري والتدريبي </a:t>
            </a:r>
          </a:p>
          <a:p>
            <a:pPr marL="0" indent="0" algn="justLow">
              <a:buNone/>
            </a:pPr>
            <a:r>
              <a:rPr lang="ar-IQ" b="1" dirty="0" smtClean="0"/>
              <a:t>أولاً : طرق التبديل البسيطة والسهلة </a:t>
            </a:r>
          </a:p>
          <a:p>
            <a:pPr marL="0" indent="0" algn="justLow">
              <a:buNone/>
            </a:pPr>
            <a:r>
              <a:rPr lang="ar-IQ" dirty="0"/>
              <a:t>	</a:t>
            </a:r>
            <a:r>
              <a:rPr lang="ar-IQ" dirty="0" smtClean="0"/>
              <a:t>يتم تبديل العصا بصورة غير منظورة أي بدون النظر خلفاً وبحركة مرجحة الذراع من الاسفل الى الاعلى , أي حامل العصا أن يقترب من زميله ويقوم بتسليمه العصا بحركة مرجحة ذراعه من الاسفل </a:t>
            </a:r>
            <a:r>
              <a:rPr lang="ar-IQ" dirty="0" err="1" smtClean="0"/>
              <a:t>للاعلى</a:t>
            </a:r>
            <a:r>
              <a:rPr lang="ar-IQ" dirty="0" smtClean="0"/>
              <a:t> , وهي نفس حركة المرجحة بالعدو ومكملة لها كلياً , لذلك فأن هذه الطرق أكثر ملائمة لفرق المبتدئين والناشئين والشباب , وهناك نوعان من هذه الطرق السهلة , وهما :</a:t>
            </a:r>
            <a:endParaRPr lang="ar-IQ" dirty="0"/>
          </a:p>
        </p:txBody>
      </p:sp>
    </p:spTree>
    <p:extLst>
      <p:ext uri="{BB962C8B-B14F-4D97-AF65-F5344CB8AC3E}">
        <p14:creationId xmlns:p14="http://schemas.microsoft.com/office/powerpoint/2010/main" val="99869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68760"/>
          </a:xfrm>
          <a:ln/>
        </p:spPr>
        <p:style>
          <a:lnRef idx="0">
            <a:schemeClr val="accent5"/>
          </a:lnRef>
          <a:fillRef idx="3">
            <a:schemeClr val="accent5"/>
          </a:fillRef>
          <a:effectRef idx="3">
            <a:schemeClr val="accent5"/>
          </a:effectRef>
          <a:fontRef idx="minor">
            <a:schemeClr val="lt1"/>
          </a:fontRef>
        </p:style>
        <p:txBody>
          <a:bodyPr/>
          <a:lstStyle/>
          <a:p>
            <a:r>
              <a:rPr lang="ar-IQ" dirty="0" smtClean="0">
                <a:solidFill>
                  <a:srgbClr val="FF0000"/>
                </a:solidFill>
                <a:cs typeface="PT Bold Heading" pitchFamily="2" charset="-78"/>
              </a:rPr>
              <a:t>المراحل الفنية لفعالية 4*100م</a:t>
            </a:r>
            <a:endParaRPr lang="en-US" dirty="0">
              <a:solidFill>
                <a:srgbClr val="FF0000"/>
              </a:solidFill>
              <a:cs typeface="PT Bold Heading" pitchFamily="2" charset="-78"/>
            </a:endParaRPr>
          </a:p>
        </p:txBody>
      </p:sp>
      <p:sp>
        <p:nvSpPr>
          <p:cNvPr id="3" name="عنصر نائب للمحتوى 2"/>
          <p:cNvSpPr>
            <a:spLocks noGrp="1"/>
          </p:cNvSpPr>
          <p:nvPr>
            <p:ph idx="1"/>
          </p:nvPr>
        </p:nvSpPr>
        <p:spPr>
          <a:xfrm>
            <a:off x="0" y="1052736"/>
            <a:ext cx="9144000" cy="5805264"/>
          </a:xfrm>
        </p:spPr>
        <p:style>
          <a:lnRef idx="1">
            <a:schemeClr val="accent5"/>
          </a:lnRef>
          <a:fillRef idx="2">
            <a:schemeClr val="accent5"/>
          </a:fillRef>
          <a:effectRef idx="1">
            <a:schemeClr val="accent5"/>
          </a:effectRef>
          <a:fontRef idx="minor">
            <a:schemeClr val="dk1"/>
          </a:fontRef>
        </p:style>
        <p:txBody>
          <a:bodyPr>
            <a:noAutofit/>
          </a:bodyPr>
          <a:lstStyle/>
          <a:p>
            <a:pPr marL="0" indent="0" algn="justLow">
              <a:buNone/>
            </a:pPr>
            <a:r>
              <a:rPr lang="ar-IQ" sz="3600" b="1" dirty="0" smtClean="0">
                <a:solidFill>
                  <a:schemeClr val="accent2"/>
                </a:solidFill>
              </a:rPr>
              <a:t>1. التبديل الخارجي : </a:t>
            </a:r>
            <a:r>
              <a:rPr lang="ar-IQ" sz="3600" dirty="0" smtClean="0"/>
              <a:t>والذي يتم فيه تسليم العصا من اليد اليسرى واستلامها باليد اليمنى , بحيث تتم عملية التبديل هذه فوق النصف الخارجي من الممر الخاص بالفريق أي يحمل العداء الاول العصا باليد اليسرى ويقترب من زميله الذي ينطلق قبل مسافة من وصول حامل العصا اليه ثم يقوم </a:t>
            </a:r>
            <a:r>
              <a:rPr lang="ar-IQ" sz="3600" dirty="0" err="1" smtClean="0"/>
              <a:t>بارجاع</a:t>
            </a:r>
            <a:r>
              <a:rPr lang="ar-IQ" sz="3600" dirty="0" smtClean="0"/>
              <a:t> ذراعه اليمنى حال سماع اشارة من الاول بحيث يفرد ذراعه جيداً خلفاً وتتجه راحه يده للخلف واصابعه </a:t>
            </a:r>
            <a:r>
              <a:rPr lang="ar-IQ" sz="3600" dirty="0" err="1" smtClean="0"/>
              <a:t>للاسفل</a:t>
            </a:r>
            <a:r>
              <a:rPr lang="ar-IQ" sz="3600" dirty="0" smtClean="0"/>
              <a:t> وتشكل مع الابهام حرف (</a:t>
            </a:r>
            <a:r>
              <a:rPr lang="en-US" sz="3600" dirty="0" smtClean="0"/>
              <a:t>V</a:t>
            </a:r>
            <a:r>
              <a:rPr lang="ar-IQ" sz="3600" dirty="0" smtClean="0"/>
              <a:t>)</a:t>
            </a:r>
            <a:r>
              <a:rPr lang="en-US" sz="3600" dirty="0" smtClean="0"/>
              <a:t> </a:t>
            </a:r>
            <a:r>
              <a:rPr lang="ar-IQ" sz="3600" dirty="0" smtClean="0"/>
              <a:t>مقلوبة , عندها يقوم الاول بمرجحة ذراعه اليسرى من الاسفل </a:t>
            </a:r>
            <a:r>
              <a:rPr lang="ar-IQ" sz="3600" dirty="0" err="1" smtClean="0"/>
              <a:t>للاعلى</a:t>
            </a:r>
            <a:r>
              <a:rPr lang="ar-IQ" sz="3600" dirty="0" smtClean="0"/>
              <a:t> بتوافق تام مع حركات مرجحة الركض ليضع العصا بين اصابع وابهام اليد اليمنى للمستلم </a:t>
            </a:r>
          </a:p>
        </p:txBody>
      </p:sp>
    </p:spTree>
    <p:extLst>
      <p:ext uri="{BB962C8B-B14F-4D97-AF65-F5344CB8AC3E}">
        <p14:creationId xmlns:p14="http://schemas.microsoft.com/office/powerpoint/2010/main" val="340203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a:ln/>
        </p:spPr>
        <p:style>
          <a:lnRef idx="1">
            <a:schemeClr val="accent6"/>
          </a:lnRef>
          <a:fillRef idx="2">
            <a:schemeClr val="accent6"/>
          </a:fillRef>
          <a:effectRef idx="1">
            <a:schemeClr val="accent6"/>
          </a:effectRef>
          <a:fontRef idx="minor">
            <a:schemeClr val="dk1"/>
          </a:fontRef>
        </p:style>
        <p:txBody>
          <a:bodyPr/>
          <a:lstStyle/>
          <a:p>
            <a:r>
              <a:rPr lang="ar-IQ" dirty="0" smtClean="0">
                <a:solidFill>
                  <a:srgbClr val="FF0000"/>
                </a:solidFill>
                <a:cs typeface="PT Bold Heading" pitchFamily="2" charset="-78"/>
              </a:rPr>
              <a:t>المراحل الفنية لفعالية 4 * 100م</a:t>
            </a:r>
            <a:endParaRPr lang="en-US" dirty="0">
              <a:solidFill>
                <a:srgbClr val="FF0000"/>
              </a:solidFill>
              <a:cs typeface="PT Bold Heading" pitchFamily="2" charset="-78"/>
            </a:endParaRPr>
          </a:p>
        </p:txBody>
      </p:sp>
      <p:sp>
        <p:nvSpPr>
          <p:cNvPr id="3" name="عنصر نائب للمحتوى 2"/>
          <p:cNvSpPr>
            <a:spLocks noGrp="1"/>
          </p:cNvSpPr>
          <p:nvPr>
            <p:ph idx="1"/>
          </p:nvPr>
        </p:nvSpPr>
        <p:spPr>
          <a:xfrm>
            <a:off x="0" y="1052736"/>
            <a:ext cx="9144000" cy="5805264"/>
          </a:xfrm>
        </p:spPr>
        <p:style>
          <a:lnRef idx="3">
            <a:schemeClr val="lt1"/>
          </a:lnRef>
          <a:fillRef idx="1">
            <a:schemeClr val="accent6"/>
          </a:fillRef>
          <a:effectRef idx="1">
            <a:schemeClr val="accent6"/>
          </a:effectRef>
          <a:fontRef idx="minor">
            <a:schemeClr val="lt1"/>
          </a:fontRef>
        </p:style>
        <p:txBody>
          <a:bodyPr>
            <a:noAutofit/>
          </a:bodyPr>
          <a:lstStyle/>
          <a:p>
            <a:pPr marL="0" indent="0">
              <a:buNone/>
            </a:pPr>
            <a:r>
              <a:rPr lang="ar-IQ" dirty="0">
                <a:solidFill>
                  <a:schemeClr val="tx1"/>
                </a:solidFill>
                <a:effectLst>
                  <a:glow rad="63500">
                    <a:schemeClr val="accent1">
                      <a:satMod val="175000"/>
                      <a:alpha val="40000"/>
                    </a:schemeClr>
                  </a:glow>
                </a:effectLst>
              </a:rPr>
              <a:t>وبدون أي تأخير . وبعد استلام الثاني للعصا باليد اليمنى يقوم بتحويلها مباشرة </a:t>
            </a:r>
            <a:r>
              <a:rPr lang="ar-IQ" dirty="0" smtClean="0">
                <a:solidFill>
                  <a:schemeClr val="tx1"/>
                </a:solidFill>
                <a:effectLst>
                  <a:glow rad="63500">
                    <a:schemeClr val="accent1">
                      <a:satMod val="175000"/>
                      <a:alpha val="40000"/>
                    </a:schemeClr>
                  </a:glow>
                </a:effectLst>
              </a:rPr>
              <a:t>الى اليد اليسرى ويأخذ دائماً الجزء السفلي من هذه العصا , وهكذا يسلمها بنفس الطريقة للثالث ومن الثالث الى الرابع , وتعتبر هذه الطريقة مناسبة للفرق الناشئة والشباب , وأن استلام العصا باليد اليمنى أضمن من استلامها باليد اليسرى .</a:t>
            </a:r>
          </a:p>
          <a:p>
            <a:pPr marL="0" indent="0">
              <a:buNone/>
            </a:pPr>
            <a:endParaRPr lang="ar-IQ" dirty="0">
              <a:solidFill>
                <a:schemeClr val="tx1"/>
              </a:solidFill>
              <a:effectLst>
                <a:glow rad="63500">
                  <a:schemeClr val="accent1">
                    <a:satMod val="175000"/>
                    <a:alpha val="40000"/>
                  </a:schemeClr>
                </a:glow>
              </a:effectLst>
            </a:endParaRPr>
          </a:p>
          <a:p>
            <a:pPr marL="0" indent="0">
              <a:buNone/>
            </a:pPr>
            <a:r>
              <a:rPr lang="ar-IQ" dirty="0" smtClean="0">
                <a:solidFill>
                  <a:schemeClr val="tx1"/>
                </a:solidFill>
                <a:effectLst>
                  <a:glow rad="63500">
                    <a:schemeClr val="accent1">
                      <a:satMod val="175000"/>
                      <a:alpha val="40000"/>
                    </a:schemeClr>
                  </a:glow>
                </a:effectLst>
              </a:rPr>
              <a:t>2. التبديل الداخلي : هي عكس التبديل الخارجي , هو تسليم العصا باليد اليمنى واستلامها باليد اليسرى , أي أن التبديل سوف يحصل الى اقرب الى المنطقة الداخلية اليسرى للمر الخاص بالفريق ,فحامل العصا يصل زميله وهو يركض الى داخل الممر أو المجال الخاص .</a:t>
            </a:r>
          </a:p>
        </p:txBody>
      </p:sp>
    </p:spTree>
    <p:extLst>
      <p:ext uri="{BB962C8B-B14F-4D97-AF65-F5344CB8AC3E}">
        <p14:creationId xmlns:p14="http://schemas.microsoft.com/office/powerpoint/2010/main" val="20933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a:ln/>
        </p:spPr>
        <p:style>
          <a:lnRef idx="3">
            <a:schemeClr val="lt1"/>
          </a:lnRef>
          <a:fillRef idx="1">
            <a:schemeClr val="accent4"/>
          </a:fillRef>
          <a:effectRef idx="1">
            <a:schemeClr val="accent4"/>
          </a:effectRef>
          <a:fontRef idx="minor">
            <a:schemeClr val="lt1"/>
          </a:fontRef>
        </p:style>
        <p:txBody>
          <a:bodyPr/>
          <a:lstStyle/>
          <a:p>
            <a:r>
              <a:rPr lang="ar-IQ" dirty="0" smtClean="0">
                <a:solidFill>
                  <a:schemeClr val="accent6">
                    <a:lumMod val="60000"/>
                    <a:lumOff val="40000"/>
                  </a:schemeClr>
                </a:solidFill>
                <a:cs typeface="PT Bold Heading" pitchFamily="2" charset="-78"/>
              </a:rPr>
              <a:t>المراحل الفنية لفعالية 4 * 100م</a:t>
            </a:r>
            <a:endParaRPr lang="en-US" dirty="0">
              <a:solidFill>
                <a:schemeClr val="accent6">
                  <a:lumMod val="60000"/>
                  <a:lumOff val="40000"/>
                </a:schemeClr>
              </a:solidFill>
              <a:cs typeface="PT Bold Heading" pitchFamily="2" charset="-78"/>
            </a:endParaRPr>
          </a:p>
        </p:txBody>
      </p:sp>
      <p:sp>
        <p:nvSpPr>
          <p:cNvPr id="3" name="عنصر نائب للمحتوى 2"/>
          <p:cNvSpPr>
            <a:spLocks noGrp="1"/>
          </p:cNvSpPr>
          <p:nvPr>
            <p:ph idx="1"/>
          </p:nvPr>
        </p:nvSpPr>
        <p:spPr>
          <a:xfrm>
            <a:off x="0" y="1052736"/>
            <a:ext cx="9144000" cy="5805264"/>
          </a:xfrm>
        </p:spPr>
        <p:style>
          <a:lnRef idx="1">
            <a:schemeClr val="accent1"/>
          </a:lnRef>
          <a:fillRef idx="2">
            <a:schemeClr val="accent1"/>
          </a:fillRef>
          <a:effectRef idx="1">
            <a:schemeClr val="accent1"/>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ar-IQ"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ثانياً : طرق التبديل المركبة والمعقدة </a:t>
            </a:r>
          </a:p>
          <a:p>
            <a:pPr marL="0" indent="0">
              <a:buNone/>
            </a:pPr>
            <a:r>
              <a:rPr lang="ar-IQ"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IQ" sz="3600" dirty="0" smtClean="0">
                <a:ln w="11430"/>
                <a:solidFill>
                  <a:schemeClr val="tx1"/>
                </a:solidFill>
                <a:effectLst>
                  <a:outerShdw blurRad="50800" dist="39000" dir="5460000" algn="tl">
                    <a:srgbClr val="000000">
                      <a:alpha val="38000"/>
                    </a:srgbClr>
                  </a:outerShdw>
                </a:effectLst>
              </a:rPr>
              <a:t>يتم تبديل العصا فيها بصورة غير منظورة أي بدون النظر للخف وبحركة ومرجحة ذراع عالياً أسفل ليضعها على راحة كف المستلم , وعلى المستلم أن يرفع ذراعه جيداً عالياً للخلف وبمستوى ارتفاع الكتف لدى سماعه اشارة زميله القادم بالعصا لأجل استلامها .</a:t>
            </a:r>
          </a:p>
          <a:p>
            <a:pPr marL="0" indent="0">
              <a:buNone/>
            </a:pPr>
            <a:r>
              <a:rPr lang="ar-IQ"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-التبديل المركب </a:t>
            </a:r>
          </a:p>
          <a:p>
            <a:pPr marL="0" indent="0">
              <a:buNone/>
            </a:pPr>
            <a:r>
              <a:rPr lang="ar-IQ" sz="3600" dirty="0">
                <a:ln w="11430"/>
                <a:solidFill>
                  <a:schemeClr val="tx1"/>
                </a:solidFill>
                <a:effectLst>
                  <a:outerShdw blurRad="50800" dist="39000" dir="5460000" algn="tl">
                    <a:srgbClr val="000000">
                      <a:alpha val="38000"/>
                    </a:srgbClr>
                  </a:outerShdw>
                </a:effectLst>
              </a:rPr>
              <a:t>	</a:t>
            </a:r>
            <a:r>
              <a:rPr lang="ar-IQ" sz="3600" dirty="0" smtClean="0">
                <a:ln w="11430"/>
                <a:solidFill>
                  <a:schemeClr val="tx1"/>
                </a:solidFill>
                <a:effectLst>
                  <a:outerShdw blurRad="50800" dist="39000" dir="5460000" algn="tl">
                    <a:srgbClr val="000000">
                      <a:alpha val="38000"/>
                    </a:srgbClr>
                  </a:outerShdw>
                </a:effectLst>
              </a:rPr>
              <a:t>وهي طريقة تجمع بين الطريقتين السابقتين أي التبديل الخارجي والداخلي ويطلق عليها (طريقة فرانكفورت) </a:t>
            </a:r>
          </a:p>
        </p:txBody>
      </p:sp>
    </p:spTree>
    <p:extLst>
      <p:ext uri="{BB962C8B-B14F-4D97-AF65-F5344CB8AC3E}">
        <p14:creationId xmlns:p14="http://schemas.microsoft.com/office/powerpoint/2010/main" val="260137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580">
                                          <p:stCondLst>
                                            <p:cond delay="0"/>
                                          </p:stCondLst>
                                        </p:cTn>
                                        <p:tgtEl>
                                          <p:spTgt spid="3">
                                            <p:txEl>
                                              <p:pRg st="0" end="0"/>
                                            </p:txEl>
                                          </p:spTgt>
                                        </p:tgtEl>
                                      </p:cBhvr>
                                    </p:animEffect>
                                    <p:anim calcmode="lin" valueType="num">
                                      <p:cBhvr>
                                        <p:cTn id="2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0" end="0"/>
                                            </p:txEl>
                                          </p:spTgt>
                                        </p:tgtEl>
                                      </p:cBhvr>
                                      <p:to x="100000" y="60000"/>
                                    </p:animScale>
                                    <p:animScale>
                                      <p:cBhvr>
                                        <p:cTn id="31" dur="166" decel="50000">
                                          <p:stCondLst>
                                            <p:cond delay="676"/>
                                          </p:stCondLst>
                                        </p:cTn>
                                        <p:tgtEl>
                                          <p:spTgt spid="3">
                                            <p:txEl>
                                              <p:pRg st="0" end="0"/>
                                            </p:txEl>
                                          </p:spTgt>
                                        </p:tgtEl>
                                      </p:cBhvr>
                                      <p:to x="100000" y="100000"/>
                                    </p:animScale>
                                    <p:animScale>
                                      <p:cBhvr>
                                        <p:cTn id="32" dur="26">
                                          <p:stCondLst>
                                            <p:cond delay="1312"/>
                                          </p:stCondLst>
                                        </p:cTn>
                                        <p:tgtEl>
                                          <p:spTgt spid="3">
                                            <p:txEl>
                                              <p:pRg st="0" end="0"/>
                                            </p:txEl>
                                          </p:spTgt>
                                        </p:tgtEl>
                                      </p:cBhvr>
                                      <p:to x="100000" y="80000"/>
                                    </p:animScale>
                                    <p:animScale>
                                      <p:cBhvr>
                                        <p:cTn id="33" dur="166" decel="50000">
                                          <p:stCondLst>
                                            <p:cond delay="1338"/>
                                          </p:stCondLst>
                                        </p:cTn>
                                        <p:tgtEl>
                                          <p:spTgt spid="3">
                                            <p:txEl>
                                              <p:pRg st="0" end="0"/>
                                            </p:txEl>
                                          </p:spTgt>
                                        </p:tgtEl>
                                      </p:cBhvr>
                                      <p:to x="100000" y="100000"/>
                                    </p:animScale>
                                    <p:animScale>
                                      <p:cBhvr>
                                        <p:cTn id="34" dur="26">
                                          <p:stCondLst>
                                            <p:cond delay="1642"/>
                                          </p:stCondLst>
                                        </p:cTn>
                                        <p:tgtEl>
                                          <p:spTgt spid="3">
                                            <p:txEl>
                                              <p:pRg st="0" end="0"/>
                                            </p:txEl>
                                          </p:spTgt>
                                        </p:tgtEl>
                                      </p:cBhvr>
                                      <p:to x="100000" y="90000"/>
                                    </p:animScale>
                                    <p:animScale>
                                      <p:cBhvr>
                                        <p:cTn id="35" dur="166" decel="50000">
                                          <p:stCondLst>
                                            <p:cond delay="1668"/>
                                          </p:stCondLst>
                                        </p:cTn>
                                        <p:tgtEl>
                                          <p:spTgt spid="3">
                                            <p:txEl>
                                              <p:pRg st="0" end="0"/>
                                            </p:txEl>
                                          </p:spTgt>
                                        </p:tgtEl>
                                      </p:cBhvr>
                                      <p:to x="100000" y="100000"/>
                                    </p:animScale>
                                    <p:animScale>
                                      <p:cBhvr>
                                        <p:cTn id="36" dur="26">
                                          <p:stCondLst>
                                            <p:cond delay="1808"/>
                                          </p:stCondLst>
                                        </p:cTn>
                                        <p:tgtEl>
                                          <p:spTgt spid="3">
                                            <p:txEl>
                                              <p:pRg st="0" end="0"/>
                                            </p:txEl>
                                          </p:spTgt>
                                        </p:tgtEl>
                                      </p:cBhvr>
                                      <p:to x="100000" y="95000"/>
                                    </p:animScale>
                                    <p:animScale>
                                      <p:cBhvr>
                                        <p:cTn id="37" dur="166" decel="50000">
                                          <p:stCondLst>
                                            <p:cond delay="1834"/>
                                          </p:stCondLst>
                                        </p:cTn>
                                        <p:tgtEl>
                                          <p:spTgt spid="3">
                                            <p:txEl>
                                              <p:pRg st="0" end="0"/>
                                            </p:txEl>
                                          </p:spTgt>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wipe(down)">
                                      <p:cBhvr>
                                        <p:cTn id="42" dur="580">
                                          <p:stCondLst>
                                            <p:cond delay="0"/>
                                          </p:stCondLst>
                                        </p:cTn>
                                        <p:tgtEl>
                                          <p:spTgt spid="3">
                                            <p:txEl>
                                              <p:pRg st="1" end="1"/>
                                            </p:txEl>
                                          </p:spTgt>
                                        </p:tgtEl>
                                      </p:cBhvr>
                                    </p:animEffect>
                                    <p:anim calcmode="lin" valueType="num">
                                      <p:cBhvr>
                                        <p:cTn id="4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1" end="1"/>
                                            </p:txEl>
                                          </p:spTgt>
                                        </p:tgtEl>
                                      </p:cBhvr>
                                      <p:to x="100000" y="60000"/>
                                    </p:animScale>
                                    <p:animScale>
                                      <p:cBhvr>
                                        <p:cTn id="49" dur="166" decel="50000">
                                          <p:stCondLst>
                                            <p:cond delay="676"/>
                                          </p:stCondLst>
                                        </p:cTn>
                                        <p:tgtEl>
                                          <p:spTgt spid="3">
                                            <p:txEl>
                                              <p:pRg st="1" end="1"/>
                                            </p:txEl>
                                          </p:spTgt>
                                        </p:tgtEl>
                                      </p:cBhvr>
                                      <p:to x="100000" y="100000"/>
                                    </p:animScale>
                                    <p:animScale>
                                      <p:cBhvr>
                                        <p:cTn id="50" dur="26">
                                          <p:stCondLst>
                                            <p:cond delay="1312"/>
                                          </p:stCondLst>
                                        </p:cTn>
                                        <p:tgtEl>
                                          <p:spTgt spid="3">
                                            <p:txEl>
                                              <p:pRg st="1" end="1"/>
                                            </p:txEl>
                                          </p:spTgt>
                                        </p:tgtEl>
                                      </p:cBhvr>
                                      <p:to x="100000" y="80000"/>
                                    </p:animScale>
                                    <p:animScale>
                                      <p:cBhvr>
                                        <p:cTn id="51" dur="166" decel="50000">
                                          <p:stCondLst>
                                            <p:cond delay="1338"/>
                                          </p:stCondLst>
                                        </p:cTn>
                                        <p:tgtEl>
                                          <p:spTgt spid="3">
                                            <p:txEl>
                                              <p:pRg st="1" end="1"/>
                                            </p:txEl>
                                          </p:spTgt>
                                        </p:tgtEl>
                                      </p:cBhvr>
                                      <p:to x="100000" y="100000"/>
                                    </p:animScale>
                                    <p:animScale>
                                      <p:cBhvr>
                                        <p:cTn id="52" dur="26">
                                          <p:stCondLst>
                                            <p:cond delay="1642"/>
                                          </p:stCondLst>
                                        </p:cTn>
                                        <p:tgtEl>
                                          <p:spTgt spid="3">
                                            <p:txEl>
                                              <p:pRg st="1" end="1"/>
                                            </p:txEl>
                                          </p:spTgt>
                                        </p:tgtEl>
                                      </p:cBhvr>
                                      <p:to x="100000" y="90000"/>
                                    </p:animScale>
                                    <p:animScale>
                                      <p:cBhvr>
                                        <p:cTn id="53" dur="166" decel="50000">
                                          <p:stCondLst>
                                            <p:cond delay="1668"/>
                                          </p:stCondLst>
                                        </p:cTn>
                                        <p:tgtEl>
                                          <p:spTgt spid="3">
                                            <p:txEl>
                                              <p:pRg st="1" end="1"/>
                                            </p:txEl>
                                          </p:spTgt>
                                        </p:tgtEl>
                                      </p:cBhvr>
                                      <p:to x="100000" y="100000"/>
                                    </p:animScale>
                                    <p:animScale>
                                      <p:cBhvr>
                                        <p:cTn id="54" dur="26">
                                          <p:stCondLst>
                                            <p:cond delay="1808"/>
                                          </p:stCondLst>
                                        </p:cTn>
                                        <p:tgtEl>
                                          <p:spTgt spid="3">
                                            <p:txEl>
                                              <p:pRg st="1" end="1"/>
                                            </p:txEl>
                                          </p:spTgt>
                                        </p:tgtEl>
                                      </p:cBhvr>
                                      <p:to x="100000" y="95000"/>
                                    </p:animScale>
                                    <p:animScale>
                                      <p:cBhvr>
                                        <p:cTn id="55" dur="166" decel="50000">
                                          <p:stCondLst>
                                            <p:cond delay="1834"/>
                                          </p:stCondLst>
                                        </p:cTn>
                                        <p:tgtEl>
                                          <p:spTgt spid="3">
                                            <p:txEl>
                                              <p:pRg st="1" end="1"/>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3">
                                            <p:txEl>
                                              <p:pRg st="2" end="2"/>
                                            </p:txEl>
                                          </p:spTgt>
                                        </p:tgtEl>
                                        <p:attrNameLst>
                                          <p:attrName>style.visibility</p:attrName>
                                        </p:attrNameLst>
                                      </p:cBhvr>
                                      <p:to>
                                        <p:strVal val="visible"/>
                                      </p:to>
                                    </p:set>
                                    <p:animEffect transition="in" filter="wipe(down)">
                                      <p:cBhvr>
                                        <p:cTn id="60" dur="580">
                                          <p:stCondLst>
                                            <p:cond delay="0"/>
                                          </p:stCondLst>
                                        </p:cTn>
                                        <p:tgtEl>
                                          <p:spTgt spid="3">
                                            <p:txEl>
                                              <p:pRg st="2" end="2"/>
                                            </p:txEl>
                                          </p:spTgt>
                                        </p:tgtEl>
                                      </p:cBhvr>
                                    </p:animEffect>
                                    <p:anim calcmode="lin" valueType="num">
                                      <p:cBhvr>
                                        <p:cTn id="6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
                                            <p:txEl>
                                              <p:pRg st="2" end="2"/>
                                            </p:txEl>
                                          </p:spTgt>
                                        </p:tgtEl>
                                      </p:cBhvr>
                                      <p:to x="100000" y="60000"/>
                                    </p:animScale>
                                    <p:animScale>
                                      <p:cBhvr>
                                        <p:cTn id="67" dur="166" decel="50000">
                                          <p:stCondLst>
                                            <p:cond delay="676"/>
                                          </p:stCondLst>
                                        </p:cTn>
                                        <p:tgtEl>
                                          <p:spTgt spid="3">
                                            <p:txEl>
                                              <p:pRg st="2" end="2"/>
                                            </p:txEl>
                                          </p:spTgt>
                                        </p:tgtEl>
                                      </p:cBhvr>
                                      <p:to x="100000" y="100000"/>
                                    </p:animScale>
                                    <p:animScale>
                                      <p:cBhvr>
                                        <p:cTn id="68" dur="26">
                                          <p:stCondLst>
                                            <p:cond delay="1312"/>
                                          </p:stCondLst>
                                        </p:cTn>
                                        <p:tgtEl>
                                          <p:spTgt spid="3">
                                            <p:txEl>
                                              <p:pRg st="2" end="2"/>
                                            </p:txEl>
                                          </p:spTgt>
                                        </p:tgtEl>
                                      </p:cBhvr>
                                      <p:to x="100000" y="80000"/>
                                    </p:animScale>
                                    <p:animScale>
                                      <p:cBhvr>
                                        <p:cTn id="69" dur="166" decel="50000">
                                          <p:stCondLst>
                                            <p:cond delay="1338"/>
                                          </p:stCondLst>
                                        </p:cTn>
                                        <p:tgtEl>
                                          <p:spTgt spid="3">
                                            <p:txEl>
                                              <p:pRg st="2" end="2"/>
                                            </p:txEl>
                                          </p:spTgt>
                                        </p:tgtEl>
                                      </p:cBhvr>
                                      <p:to x="100000" y="100000"/>
                                    </p:animScale>
                                    <p:animScale>
                                      <p:cBhvr>
                                        <p:cTn id="70" dur="26">
                                          <p:stCondLst>
                                            <p:cond delay="1642"/>
                                          </p:stCondLst>
                                        </p:cTn>
                                        <p:tgtEl>
                                          <p:spTgt spid="3">
                                            <p:txEl>
                                              <p:pRg st="2" end="2"/>
                                            </p:txEl>
                                          </p:spTgt>
                                        </p:tgtEl>
                                      </p:cBhvr>
                                      <p:to x="100000" y="90000"/>
                                    </p:animScale>
                                    <p:animScale>
                                      <p:cBhvr>
                                        <p:cTn id="71" dur="166" decel="50000">
                                          <p:stCondLst>
                                            <p:cond delay="1668"/>
                                          </p:stCondLst>
                                        </p:cTn>
                                        <p:tgtEl>
                                          <p:spTgt spid="3">
                                            <p:txEl>
                                              <p:pRg st="2" end="2"/>
                                            </p:txEl>
                                          </p:spTgt>
                                        </p:tgtEl>
                                      </p:cBhvr>
                                      <p:to x="100000" y="100000"/>
                                    </p:animScale>
                                    <p:animScale>
                                      <p:cBhvr>
                                        <p:cTn id="72" dur="26">
                                          <p:stCondLst>
                                            <p:cond delay="1808"/>
                                          </p:stCondLst>
                                        </p:cTn>
                                        <p:tgtEl>
                                          <p:spTgt spid="3">
                                            <p:txEl>
                                              <p:pRg st="2" end="2"/>
                                            </p:txEl>
                                          </p:spTgt>
                                        </p:tgtEl>
                                      </p:cBhvr>
                                      <p:to x="100000" y="95000"/>
                                    </p:animScale>
                                    <p:animScale>
                                      <p:cBhvr>
                                        <p:cTn id="73" dur="166" decel="50000">
                                          <p:stCondLst>
                                            <p:cond delay="1834"/>
                                          </p:stCondLst>
                                        </p:cTn>
                                        <p:tgtEl>
                                          <p:spTgt spid="3">
                                            <p:txEl>
                                              <p:pRg st="2" end="2"/>
                                            </p:txEl>
                                          </p:spTgt>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26" presetClass="entr" presetSubtype="0" fill="hold" grpId="0" nodeType="clickEffect">
                                  <p:stCondLst>
                                    <p:cond delay="0"/>
                                  </p:stCondLst>
                                  <p:childTnLst>
                                    <p:set>
                                      <p:cBhvr>
                                        <p:cTn id="77" dur="1" fill="hold">
                                          <p:stCondLst>
                                            <p:cond delay="0"/>
                                          </p:stCondLst>
                                        </p:cTn>
                                        <p:tgtEl>
                                          <p:spTgt spid="3">
                                            <p:txEl>
                                              <p:pRg st="3" end="3"/>
                                            </p:txEl>
                                          </p:spTgt>
                                        </p:tgtEl>
                                        <p:attrNameLst>
                                          <p:attrName>style.visibility</p:attrName>
                                        </p:attrNameLst>
                                      </p:cBhvr>
                                      <p:to>
                                        <p:strVal val="visible"/>
                                      </p:to>
                                    </p:set>
                                    <p:animEffect transition="in" filter="wipe(down)">
                                      <p:cBhvr>
                                        <p:cTn id="78" dur="580">
                                          <p:stCondLst>
                                            <p:cond delay="0"/>
                                          </p:stCondLst>
                                        </p:cTn>
                                        <p:tgtEl>
                                          <p:spTgt spid="3">
                                            <p:txEl>
                                              <p:pRg st="3" end="3"/>
                                            </p:txEl>
                                          </p:spTgt>
                                        </p:tgtEl>
                                      </p:cBhvr>
                                    </p:animEffect>
                                    <p:anim calcmode="lin" valueType="num">
                                      <p:cBhvr>
                                        <p:cTn id="7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3">
                                            <p:txEl>
                                              <p:pRg st="3" end="3"/>
                                            </p:txEl>
                                          </p:spTgt>
                                        </p:tgtEl>
                                      </p:cBhvr>
                                      <p:to x="100000" y="60000"/>
                                    </p:animScale>
                                    <p:animScale>
                                      <p:cBhvr>
                                        <p:cTn id="85" dur="166" decel="50000">
                                          <p:stCondLst>
                                            <p:cond delay="676"/>
                                          </p:stCondLst>
                                        </p:cTn>
                                        <p:tgtEl>
                                          <p:spTgt spid="3">
                                            <p:txEl>
                                              <p:pRg st="3" end="3"/>
                                            </p:txEl>
                                          </p:spTgt>
                                        </p:tgtEl>
                                      </p:cBhvr>
                                      <p:to x="100000" y="100000"/>
                                    </p:animScale>
                                    <p:animScale>
                                      <p:cBhvr>
                                        <p:cTn id="86" dur="26">
                                          <p:stCondLst>
                                            <p:cond delay="1312"/>
                                          </p:stCondLst>
                                        </p:cTn>
                                        <p:tgtEl>
                                          <p:spTgt spid="3">
                                            <p:txEl>
                                              <p:pRg st="3" end="3"/>
                                            </p:txEl>
                                          </p:spTgt>
                                        </p:tgtEl>
                                      </p:cBhvr>
                                      <p:to x="100000" y="80000"/>
                                    </p:animScale>
                                    <p:animScale>
                                      <p:cBhvr>
                                        <p:cTn id="87" dur="166" decel="50000">
                                          <p:stCondLst>
                                            <p:cond delay="1338"/>
                                          </p:stCondLst>
                                        </p:cTn>
                                        <p:tgtEl>
                                          <p:spTgt spid="3">
                                            <p:txEl>
                                              <p:pRg st="3" end="3"/>
                                            </p:txEl>
                                          </p:spTgt>
                                        </p:tgtEl>
                                      </p:cBhvr>
                                      <p:to x="100000" y="100000"/>
                                    </p:animScale>
                                    <p:animScale>
                                      <p:cBhvr>
                                        <p:cTn id="88" dur="26">
                                          <p:stCondLst>
                                            <p:cond delay="1642"/>
                                          </p:stCondLst>
                                        </p:cTn>
                                        <p:tgtEl>
                                          <p:spTgt spid="3">
                                            <p:txEl>
                                              <p:pRg st="3" end="3"/>
                                            </p:txEl>
                                          </p:spTgt>
                                        </p:tgtEl>
                                      </p:cBhvr>
                                      <p:to x="100000" y="90000"/>
                                    </p:animScale>
                                    <p:animScale>
                                      <p:cBhvr>
                                        <p:cTn id="89" dur="166" decel="50000">
                                          <p:stCondLst>
                                            <p:cond delay="1668"/>
                                          </p:stCondLst>
                                        </p:cTn>
                                        <p:tgtEl>
                                          <p:spTgt spid="3">
                                            <p:txEl>
                                              <p:pRg st="3" end="3"/>
                                            </p:txEl>
                                          </p:spTgt>
                                        </p:tgtEl>
                                      </p:cBhvr>
                                      <p:to x="100000" y="100000"/>
                                    </p:animScale>
                                    <p:animScale>
                                      <p:cBhvr>
                                        <p:cTn id="90" dur="26">
                                          <p:stCondLst>
                                            <p:cond delay="1808"/>
                                          </p:stCondLst>
                                        </p:cTn>
                                        <p:tgtEl>
                                          <p:spTgt spid="3">
                                            <p:txEl>
                                              <p:pRg st="3" end="3"/>
                                            </p:txEl>
                                          </p:spTgt>
                                        </p:tgtEl>
                                      </p:cBhvr>
                                      <p:to x="100000" y="95000"/>
                                    </p:animScale>
                                    <p:animScale>
                                      <p:cBhvr>
                                        <p:cTn id="91"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285" y="0"/>
            <a:ext cx="9144000" cy="908720"/>
          </a:xfrm>
          <a:ln/>
        </p:spPr>
        <p:style>
          <a:lnRef idx="3">
            <a:schemeClr val="lt1"/>
          </a:lnRef>
          <a:fillRef idx="1">
            <a:schemeClr val="accent4"/>
          </a:fillRef>
          <a:effectRef idx="1">
            <a:schemeClr val="accent4"/>
          </a:effectRef>
          <a:fontRef idx="minor">
            <a:schemeClr val="lt1"/>
          </a:fontRef>
        </p:style>
        <p:txBody>
          <a:bodyPr/>
          <a:lstStyle/>
          <a:p>
            <a:r>
              <a:rPr lang="ar-IQ" dirty="0" smtClean="0">
                <a:solidFill>
                  <a:schemeClr val="accent6">
                    <a:lumMod val="60000"/>
                    <a:lumOff val="40000"/>
                  </a:schemeClr>
                </a:solidFill>
                <a:cs typeface="PT Bold Heading" pitchFamily="2" charset="-78"/>
              </a:rPr>
              <a:t>المراحل الفنية لفعالية 4 * 100م</a:t>
            </a:r>
            <a:endParaRPr lang="en-US" dirty="0">
              <a:solidFill>
                <a:schemeClr val="accent6">
                  <a:lumMod val="60000"/>
                  <a:lumOff val="40000"/>
                </a:schemeClr>
              </a:solidFill>
              <a:cs typeface="PT Bold Heading" pitchFamily="2" charset="-78"/>
            </a:endParaRPr>
          </a:p>
        </p:txBody>
      </p:sp>
      <p:sp>
        <p:nvSpPr>
          <p:cNvPr id="3" name="عنصر نائب للمحتوى 2"/>
          <p:cNvSpPr>
            <a:spLocks noGrp="1"/>
          </p:cNvSpPr>
          <p:nvPr>
            <p:ph idx="1"/>
          </p:nvPr>
        </p:nvSpPr>
        <p:spPr>
          <a:xfrm>
            <a:off x="-11297" y="908720"/>
            <a:ext cx="9144000" cy="5949280"/>
          </a:xfrm>
        </p:spPr>
        <p:style>
          <a:lnRef idx="1">
            <a:schemeClr val="accent1"/>
          </a:lnRef>
          <a:fillRef idx="2">
            <a:schemeClr val="accent1"/>
          </a:fillRef>
          <a:effectRef idx="1">
            <a:schemeClr val="accent1"/>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justLow">
              <a:buNone/>
            </a:pPr>
            <a:r>
              <a:rPr lang="ar-IQ"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وتتلخص بأن يحمل اللاعب الاول العصا باليد اليمنى وينطلق الى زميله مستخدماً الممر الاقرب للخط الداخلي , ينتظر اللاعب الثاني أقرب الى الخط الخارجي للممر وينظر من جهة اليسار ثم ينطلق لدى وصول الأول الى علامة محددة , ثم يرجع ذراعه الايسر عند سماع الاشارة من الزميل بحيث ترتفع ذراعه جيداً عالياً ورحة كفه </a:t>
            </a:r>
            <a:r>
              <a:rPr lang="ar-IQ"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للاعلى</a:t>
            </a:r>
            <a:r>
              <a:rPr lang="ar-IQ"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 عندها يضع الاول العصا فوق يد المستلم أي من يد اليمين ليد اليسار , يستلم العصا باليسار وتبقى بنفس اليد وهكذا نفس الطريقة عند اللاعب رقم (3) و (4) تبقى عصا البريد بنفس اليد من الاستلام وعند التسليم , تعد هذه من الطرق المعقدة والتي تتطلب كثيراً لأجل اتقانها , وفي حالة اتقان هذه الطريقة يستطيع الفريق ان يختزل زمناً أكبر </a:t>
            </a:r>
          </a:p>
        </p:txBody>
      </p:sp>
    </p:spTree>
    <p:extLst>
      <p:ext uri="{BB962C8B-B14F-4D97-AF65-F5344CB8AC3E}">
        <p14:creationId xmlns:p14="http://schemas.microsoft.com/office/powerpoint/2010/main" val="156888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580">
                                          <p:stCondLst>
                                            <p:cond delay="0"/>
                                          </p:stCondLst>
                                        </p:cTn>
                                        <p:tgtEl>
                                          <p:spTgt spid="3">
                                            <p:txEl>
                                              <p:pRg st="0" end="0"/>
                                            </p:txEl>
                                          </p:spTgt>
                                        </p:tgtEl>
                                      </p:cBhvr>
                                    </p:animEffect>
                                    <p:anim calcmode="lin" valueType="num">
                                      <p:cBhvr>
                                        <p:cTn id="2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0" end="0"/>
                                            </p:txEl>
                                          </p:spTgt>
                                        </p:tgtEl>
                                      </p:cBhvr>
                                      <p:to x="100000" y="60000"/>
                                    </p:animScale>
                                    <p:animScale>
                                      <p:cBhvr>
                                        <p:cTn id="31" dur="166" decel="50000">
                                          <p:stCondLst>
                                            <p:cond delay="676"/>
                                          </p:stCondLst>
                                        </p:cTn>
                                        <p:tgtEl>
                                          <p:spTgt spid="3">
                                            <p:txEl>
                                              <p:pRg st="0" end="0"/>
                                            </p:txEl>
                                          </p:spTgt>
                                        </p:tgtEl>
                                      </p:cBhvr>
                                      <p:to x="100000" y="100000"/>
                                    </p:animScale>
                                    <p:animScale>
                                      <p:cBhvr>
                                        <p:cTn id="32" dur="26">
                                          <p:stCondLst>
                                            <p:cond delay="1312"/>
                                          </p:stCondLst>
                                        </p:cTn>
                                        <p:tgtEl>
                                          <p:spTgt spid="3">
                                            <p:txEl>
                                              <p:pRg st="0" end="0"/>
                                            </p:txEl>
                                          </p:spTgt>
                                        </p:tgtEl>
                                      </p:cBhvr>
                                      <p:to x="100000" y="80000"/>
                                    </p:animScale>
                                    <p:animScale>
                                      <p:cBhvr>
                                        <p:cTn id="33" dur="166" decel="50000">
                                          <p:stCondLst>
                                            <p:cond delay="1338"/>
                                          </p:stCondLst>
                                        </p:cTn>
                                        <p:tgtEl>
                                          <p:spTgt spid="3">
                                            <p:txEl>
                                              <p:pRg st="0" end="0"/>
                                            </p:txEl>
                                          </p:spTgt>
                                        </p:tgtEl>
                                      </p:cBhvr>
                                      <p:to x="100000" y="100000"/>
                                    </p:animScale>
                                    <p:animScale>
                                      <p:cBhvr>
                                        <p:cTn id="34" dur="26">
                                          <p:stCondLst>
                                            <p:cond delay="1642"/>
                                          </p:stCondLst>
                                        </p:cTn>
                                        <p:tgtEl>
                                          <p:spTgt spid="3">
                                            <p:txEl>
                                              <p:pRg st="0" end="0"/>
                                            </p:txEl>
                                          </p:spTgt>
                                        </p:tgtEl>
                                      </p:cBhvr>
                                      <p:to x="100000" y="90000"/>
                                    </p:animScale>
                                    <p:animScale>
                                      <p:cBhvr>
                                        <p:cTn id="35" dur="166" decel="50000">
                                          <p:stCondLst>
                                            <p:cond delay="1668"/>
                                          </p:stCondLst>
                                        </p:cTn>
                                        <p:tgtEl>
                                          <p:spTgt spid="3">
                                            <p:txEl>
                                              <p:pRg st="0" end="0"/>
                                            </p:txEl>
                                          </p:spTgt>
                                        </p:tgtEl>
                                      </p:cBhvr>
                                      <p:to x="100000" y="100000"/>
                                    </p:animScale>
                                    <p:animScale>
                                      <p:cBhvr>
                                        <p:cTn id="36" dur="26">
                                          <p:stCondLst>
                                            <p:cond delay="1808"/>
                                          </p:stCondLst>
                                        </p:cTn>
                                        <p:tgtEl>
                                          <p:spTgt spid="3">
                                            <p:txEl>
                                              <p:pRg st="0" end="0"/>
                                            </p:txEl>
                                          </p:spTgt>
                                        </p:tgtEl>
                                      </p:cBhvr>
                                      <p:to x="100000" y="95000"/>
                                    </p:animScale>
                                    <p:animScale>
                                      <p:cBhvr>
                                        <p:cTn id="3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a:ln/>
        </p:spPr>
        <p:style>
          <a:lnRef idx="3">
            <a:schemeClr val="lt1"/>
          </a:lnRef>
          <a:fillRef idx="1">
            <a:schemeClr val="accent4"/>
          </a:fillRef>
          <a:effectRef idx="1">
            <a:schemeClr val="accent4"/>
          </a:effectRef>
          <a:fontRef idx="minor">
            <a:schemeClr val="lt1"/>
          </a:fontRef>
        </p:style>
        <p:txBody>
          <a:bodyPr/>
          <a:lstStyle/>
          <a:p>
            <a:r>
              <a:rPr lang="ar-IQ" dirty="0" smtClean="0">
                <a:solidFill>
                  <a:schemeClr val="accent6">
                    <a:lumMod val="60000"/>
                    <a:lumOff val="40000"/>
                  </a:schemeClr>
                </a:solidFill>
                <a:cs typeface="PT Bold Heading" pitchFamily="2" charset="-78"/>
              </a:rPr>
              <a:t>النواحي القانونية لفعالية رمي الثقل </a:t>
            </a:r>
            <a:endParaRPr lang="en-US" dirty="0">
              <a:solidFill>
                <a:schemeClr val="accent6">
                  <a:lumMod val="60000"/>
                  <a:lumOff val="40000"/>
                </a:schemeClr>
              </a:solidFill>
              <a:cs typeface="PT Bold Heading" pitchFamily="2" charset="-78"/>
            </a:endParaRPr>
          </a:p>
        </p:txBody>
      </p:sp>
      <p:sp>
        <p:nvSpPr>
          <p:cNvPr id="3" name="عنصر نائب للمحتوى 2"/>
          <p:cNvSpPr>
            <a:spLocks noGrp="1"/>
          </p:cNvSpPr>
          <p:nvPr>
            <p:ph idx="1"/>
          </p:nvPr>
        </p:nvSpPr>
        <p:spPr>
          <a:xfrm>
            <a:off x="0" y="1052736"/>
            <a:ext cx="9144000" cy="5805264"/>
          </a:xfrm>
        </p:spPr>
        <p:style>
          <a:lnRef idx="1">
            <a:schemeClr val="accent1"/>
          </a:lnRef>
          <a:fillRef idx="2">
            <a:schemeClr val="accent1"/>
          </a:fillRef>
          <a:effectRef idx="1">
            <a:schemeClr val="accent1"/>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742950" indent="-742950" algn="ctr">
              <a:buAutoNum type="arabicPeriod"/>
            </a:pPr>
            <a:r>
              <a:rPr lang="ar-IQ"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قواعد المسابقة</a:t>
            </a:r>
          </a:p>
          <a:p>
            <a:pPr marL="0" indent="0" algn="justLow">
              <a:buNone/>
            </a:pPr>
            <a:r>
              <a:rPr lang="ar-IQ" dirty="0" smtClean="0"/>
              <a:t>- </a:t>
            </a:r>
            <a:r>
              <a:rPr lang="ar-IQ" b="1" dirty="0">
                <a:solidFill>
                  <a:srgbClr val="FF0000"/>
                </a:solidFill>
              </a:rPr>
              <a:t>أذا كان عدد المتسابقين أكثر من ثمانية يمنح لكل لاعب ثلاث محاولات ويمنح المتسابقين الثمانية الذين حصلوا على أفضل انجازات قانونية ثلاث محاولات اضافية , أما اذا كان عدد المتسابقين ثمانية أو اقل فيسمح لكل متسابق ست محاولات .</a:t>
            </a:r>
          </a:p>
          <a:p>
            <a:pPr marL="0" indent="0" algn="justLow">
              <a:buNone/>
            </a:pP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IQ" b="1" dirty="0">
                <a:solidFill>
                  <a:srgbClr val="FF0000"/>
                </a:solidFill>
              </a:rPr>
              <a:t>يعطى للمتسابق وقت (1 دقيقة) لأنهاء كل محاولة من محاولاته</a:t>
            </a:r>
          </a:p>
          <a:p>
            <a:pPr marL="0" indent="0" algn="justLow">
              <a:buNone/>
            </a:pPr>
            <a:r>
              <a:rPr lang="ar-IQ" b="1" dirty="0" smtClean="0">
                <a:solidFill>
                  <a:srgbClr val="FF0000"/>
                </a:solidFill>
              </a:rPr>
              <a:t>- يحاسب </a:t>
            </a:r>
            <a:r>
              <a:rPr lang="ar-IQ" b="1" dirty="0">
                <a:solidFill>
                  <a:srgbClr val="FF0000"/>
                </a:solidFill>
              </a:rPr>
              <a:t>المتسابق على أفضل انجاز من بين </a:t>
            </a:r>
            <a:r>
              <a:rPr lang="ar-IQ" b="1" dirty="0" smtClean="0">
                <a:solidFill>
                  <a:srgbClr val="FF0000"/>
                </a:solidFill>
              </a:rPr>
              <a:t>رمياته.</a:t>
            </a:r>
            <a:endParaRPr lang="ar-IQ" b="1" dirty="0">
              <a:solidFill>
                <a:srgbClr val="FF0000"/>
              </a:solidFill>
            </a:endParaRPr>
          </a:p>
          <a:p>
            <a:pPr marL="0" indent="0" algn="justLow">
              <a:buNone/>
            </a:pPr>
            <a:r>
              <a:rPr lang="ar-IQ" b="1" dirty="0" smtClean="0">
                <a:solidFill>
                  <a:srgbClr val="FF0000"/>
                </a:solidFill>
              </a:rPr>
              <a:t>- في </a:t>
            </a:r>
            <a:r>
              <a:rPr lang="ar-IQ" b="1" dirty="0">
                <a:solidFill>
                  <a:srgbClr val="FF0000"/>
                </a:solidFill>
              </a:rPr>
              <a:t>حالة ظهور عقدة بين متنافسين أو أكثر فيحدد ثاني أفضل أداء للمتسابقين المتساويين </a:t>
            </a:r>
            <a:r>
              <a:rPr lang="ar-IQ" b="1" dirty="0" err="1">
                <a:solidFill>
                  <a:srgbClr val="FF0000"/>
                </a:solidFill>
              </a:rPr>
              <a:t>وأذا</a:t>
            </a:r>
            <a:r>
              <a:rPr lang="ar-IQ" b="1" dirty="0">
                <a:solidFill>
                  <a:srgbClr val="FF0000"/>
                </a:solidFill>
              </a:rPr>
              <a:t> استمر فثالث أفضل أداء وهكذا حتى يكسر التعادل .</a:t>
            </a:r>
          </a:p>
          <a:p>
            <a:pPr marL="0" indent="0" algn="justLow">
              <a:buNone/>
            </a:pPr>
            <a:endPar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99782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580">
                                          <p:stCondLst>
                                            <p:cond delay="0"/>
                                          </p:stCondLst>
                                        </p:cTn>
                                        <p:tgtEl>
                                          <p:spTgt spid="3">
                                            <p:txEl>
                                              <p:pRg st="0" end="0"/>
                                            </p:txEl>
                                          </p:spTgt>
                                        </p:tgtEl>
                                      </p:cBhvr>
                                    </p:animEffect>
                                    <p:anim calcmode="lin" valueType="num">
                                      <p:cBhvr>
                                        <p:cTn id="2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0" end="0"/>
                                            </p:txEl>
                                          </p:spTgt>
                                        </p:tgtEl>
                                      </p:cBhvr>
                                      <p:to x="100000" y="60000"/>
                                    </p:animScale>
                                    <p:animScale>
                                      <p:cBhvr>
                                        <p:cTn id="31" dur="166" decel="50000">
                                          <p:stCondLst>
                                            <p:cond delay="676"/>
                                          </p:stCondLst>
                                        </p:cTn>
                                        <p:tgtEl>
                                          <p:spTgt spid="3">
                                            <p:txEl>
                                              <p:pRg st="0" end="0"/>
                                            </p:txEl>
                                          </p:spTgt>
                                        </p:tgtEl>
                                      </p:cBhvr>
                                      <p:to x="100000" y="100000"/>
                                    </p:animScale>
                                    <p:animScale>
                                      <p:cBhvr>
                                        <p:cTn id="32" dur="26">
                                          <p:stCondLst>
                                            <p:cond delay="1312"/>
                                          </p:stCondLst>
                                        </p:cTn>
                                        <p:tgtEl>
                                          <p:spTgt spid="3">
                                            <p:txEl>
                                              <p:pRg st="0" end="0"/>
                                            </p:txEl>
                                          </p:spTgt>
                                        </p:tgtEl>
                                      </p:cBhvr>
                                      <p:to x="100000" y="80000"/>
                                    </p:animScale>
                                    <p:animScale>
                                      <p:cBhvr>
                                        <p:cTn id="33" dur="166" decel="50000">
                                          <p:stCondLst>
                                            <p:cond delay="1338"/>
                                          </p:stCondLst>
                                        </p:cTn>
                                        <p:tgtEl>
                                          <p:spTgt spid="3">
                                            <p:txEl>
                                              <p:pRg st="0" end="0"/>
                                            </p:txEl>
                                          </p:spTgt>
                                        </p:tgtEl>
                                      </p:cBhvr>
                                      <p:to x="100000" y="100000"/>
                                    </p:animScale>
                                    <p:animScale>
                                      <p:cBhvr>
                                        <p:cTn id="34" dur="26">
                                          <p:stCondLst>
                                            <p:cond delay="1642"/>
                                          </p:stCondLst>
                                        </p:cTn>
                                        <p:tgtEl>
                                          <p:spTgt spid="3">
                                            <p:txEl>
                                              <p:pRg st="0" end="0"/>
                                            </p:txEl>
                                          </p:spTgt>
                                        </p:tgtEl>
                                      </p:cBhvr>
                                      <p:to x="100000" y="90000"/>
                                    </p:animScale>
                                    <p:animScale>
                                      <p:cBhvr>
                                        <p:cTn id="35" dur="166" decel="50000">
                                          <p:stCondLst>
                                            <p:cond delay="1668"/>
                                          </p:stCondLst>
                                        </p:cTn>
                                        <p:tgtEl>
                                          <p:spTgt spid="3">
                                            <p:txEl>
                                              <p:pRg st="0" end="0"/>
                                            </p:txEl>
                                          </p:spTgt>
                                        </p:tgtEl>
                                      </p:cBhvr>
                                      <p:to x="100000" y="100000"/>
                                    </p:animScale>
                                    <p:animScale>
                                      <p:cBhvr>
                                        <p:cTn id="36" dur="26">
                                          <p:stCondLst>
                                            <p:cond delay="1808"/>
                                          </p:stCondLst>
                                        </p:cTn>
                                        <p:tgtEl>
                                          <p:spTgt spid="3">
                                            <p:txEl>
                                              <p:pRg st="0" end="0"/>
                                            </p:txEl>
                                          </p:spTgt>
                                        </p:tgtEl>
                                      </p:cBhvr>
                                      <p:to x="100000" y="95000"/>
                                    </p:animScale>
                                    <p:animScale>
                                      <p:cBhvr>
                                        <p:cTn id="37" dur="166" decel="50000">
                                          <p:stCondLst>
                                            <p:cond delay="1834"/>
                                          </p:stCondLst>
                                        </p:cTn>
                                        <p:tgtEl>
                                          <p:spTgt spid="3">
                                            <p:txEl>
                                              <p:pRg st="0" end="0"/>
                                            </p:txEl>
                                          </p:spTgt>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wipe(down)">
                                      <p:cBhvr>
                                        <p:cTn id="42" dur="580">
                                          <p:stCondLst>
                                            <p:cond delay="0"/>
                                          </p:stCondLst>
                                        </p:cTn>
                                        <p:tgtEl>
                                          <p:spTgt spid="3">
                                            <p:txEl>
                                              <p:pRg st="1" end="1"/>
                                            </p:txEl>
                                          </p:spTgt>
                                        </p:tgtEl>
                                      </p:cBhvr>
                                    </p:animEffect>
                                    <p:anim calcmode="lin" valueType="num">
                                      <p:cBhvr>
                                        <p:cTn id="4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1" end="1"/>
                                            </p:txEl>
                                          </p:spTgt>
                                        </p:tgtEl>
                                      </p:cBhvr>
                                      <p:to x="100000" y="60000"/>
                                    </p:animScale>
                                    <p:animScale>
                                      <p:cBhvr>
                                        <p:cTn id="49" dur="166" decel="50000">
                                          <p:stCondLst>
                                            <p:cond delay="676"/>
                                          </p:stCondLst>
                                        </p:cTn>
                                        <p:tgtEl>
                                          <p:spTgt spid="3">
                                            <p:txEl>
                                              <p:pRg st="1" end="1"/>
                                            </p:txEl>
                                          </p:spTgt>
                                        </p:tgtEl>
                                      </p:cBhvr>
                                      <p:to x="100000" y="100000"/>
                                    </p:animScale>
                                    <p:animScale>
                                      <p:cBhvr>
                                        <p:cTn id="50" dur="26">
                                          <p:stCondLst>
                                            <p:cond delay="1312"/>
                                          </p:stCondLst>
                                        </p:cTn>
                                        <p:tgtEl>
                                          <p:spTgt spid="3">
                                            <p:txEl>
                                              <p:pRg st="1" end="1"/>
                                            </p:txEl>
                                          </p:spTgt>
                                        </p:tgtEl>
                                      </p:cBhvr>
                                      <p:to x="100000" y="80000"/>
                                    </p:animScale>
                                    <p:animScale>
                                      <p:cBhvr>
                                        <p:cTn id="51" dur="166" decel="50000">
                                          <p:stCondLst>
                                            <p:cond delay="1338"/>
                                          </p:stCondLst>
                                        </p:cTn>
                                        <p:tgtEl>
                                          <p:spTgt spid="3">
                                            <p:txEl>
                                              <p:pRg st="1" end="1"/>
                                            </p:txEl>
                                          </p:spTgt>
                                        </p:tgtEl>
                                      </p:cBhvr>
                                      <p:to x="100000" y="100000"/>
                                    </p:animScale>
                                    <p:animScale>
                                      <p:cBhvr>
                                        <p:cTn id="52" dur="26">
                                          <p:stCondLst>
                                            <p:cond delay="1642"/>
                                          </p:stCondLst>
                                        </p:cTn>
                                        <p:tgtEl>
                                          <p:spTgt spid="3">
                                            <p:txEl>
                                              <p:pRg st="1" end="1"/>
                                            </p:txEl>
                                          </p:spTgt>
                                        </p:tgtEl>
                                      </p:cBhvr>
                                      <p:to x="100000" y="90000"/>
                                    </p:animScale>
                                    <p:animScale>
                                      <p:cBhvr>
                                        <p:cTn id="53" dur="166" decel="50000">
                                          <p:stCondLst>
                                            <p:cond delay="1668"/>
                                          </p:stCondLst>
                                        </p:cTn>
                                        <p:tgtEl>
                                          <p:spTgt spid="3">
                                            <p:txEl>
                                              <p:pRg st="1" end="1"/>
                                            </p:txEl>
                                          </p:spTgt>
                                        </p:tgtEl>
                                      </p:cBhvr>
                                      <p:to x="100000" y="100000"/>
                                    </p:animScale>
                                    <p:animScale>
                                      <p:cBhvr>
                                        <p:cTn id="54" dur="26">
                                          <p:stCondLst>
                                            <p:cond delay="1808"/>
                                          </p:stCondLst>
                                        </p:cTn>
                                        <p:tgtEl>
                                          <p:spTgt spid="3">
                                            <p:txEl>
                                              <p:pRg st="1" end="1"/>
                                            </p:txEl>
                                          </p:spTgt>
                                        </p:tgtEl>
                                      </p:cBhvr>
                                      <p:to x="100000" y="95000"/>
                                    </p:animScale>
                                    <p:animScale>
                                      <p:cBhvr>
                                        <p:cTn id="55" dur="166" decel="50000">
                                          <p:stCondLst>
                                            <p:cond delay="1834"/>
                                          </p:stCondLst>
                                        </p:cTn>
                                        <p:tgtEl>
                                          <p:spTgt spid="3">
                                            <p:txEl>
                                              <p:pRg st="1" end="1"/>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3">
                                            <p:txEl>
                                              <p:pRg st="2" end="2"/>
                                            </p:txEl>
                                          </p:spTgt>
                                        </p:tgtEl>
                                        <p:attrNameLst>
                                          <p:attrName>style.visibility</p:attrName>
                                        </p:attrNameLst>
                                      </p:cBhvr>
                                      <p:to>
                                        <p:strVal val="visible"/>
                                      </p:to>
                                    </p:set>
                                    <p:animEffect transition="in" filter="wipe(down)">
                                      <p:cBhvr>
                                        <p:cTn id="60" dur="580">
                                          <p:stCondLst>
                                            <p:cond delay="0"/>
                                          </p:stCondLst>
                                        </p:cTn>
                                        <p:tgtEl>
                                          <p:spTgt spid="3">
                                            <p:txEl>
                                              <p:pRg st="2" end="2"/>
                                            </p:txEl>
                                          </p:spTgt>
                                        </p:tgtEl>
                                      </p:cBhvr>
                                    </p:animEffect>
                                    <p:anim calcmode="lin" valueType="num">
                                      <p:cBhvr>
                                        <p:cTn id="6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
                                            <p:txEl>
                                              <p:pRg st="2" end="2"/>
                                            </p:txEl>
                                          </p:spTgt>
                                        </p:tgtEl>
                                      </p:cBhvr>
                                      <p:to x="100000" y="60000"/>
                                    </p:animScale>
                                    <p:animScale>
                                      <p:cBhvr>
                                        <p:cTn id="67" dur="166" decel="50000">
                                          <p:stCondLst>
                                            <p:cond delay="676"/>
                                          </p:stCondLst>
                                        </p:cTn>
                                        <p:tgtEl>
                                          <p:spTgt spid="3">
                                            <p:txEl>
                                              <p:pRg st="2" end="2"/>
                                            </p:txEl>
                                          </p:spTgt>
                                        </p:tgtEl>
                                      </p:cBhvr>
                                      <p:to x="100000" y="100000"/>
                                    </p:animScale>
                                    <p:animScale>
                                      <p:cBhvr>
                                        <p:cTn id="68" dur="26">
                                          <p:stCondLst>
                                            <p:cond delay="1312"/>
                                          </p:stCondLst>
                                        </p:cTn>
                                        <p:tgtEl>
                                          <p:spTgt spid="3">
                                            <p:txEl>
                                              <p:pRg st="2" end="2"/>
                                            </p:txEl>
                                          </p:spTgt>
                                        </p:tgtEl>
                                      </p:cBhvr>
                                      <p:to x="100000" y="80000"/>
                                    </p:animScale>
                                    <p:animScale>
                                      <p:cBhvr>
                                        <p:cTn id="69" dur="166" decel="50000">
                                          <p:stCondLst>
                                            <p:cond delay="1338"/>
                                          </p:stCondLst>
                                        </p:cTn>
                                        <p:tgtEl>
                                          <p:spTgt spid="3">
                                            <p:txEl>
                                              <p:pRg st="2" end="2"/>
                                            </p:txEl>
                                          </p:spTgt>
                                        </p:tgtEl>
                                      </p:cBhvr>
                                      <p:to x="100000" y="100000"/>
                                    </p:animScale>
                                    <p:animScale>
                                      <p:cBhvr>
                                        <p:cTn id="70" dur="26">
                                          <p:stCondLst>
                                            <p:cond delay="1642"/>
                                          </p:stCondLst>
                                        </p:cTn>
                                        <p:tgtEl>
                                          <p:spTgt spid="3">
                                            <p:txEl>
                                              <p:pRg st="2" end="2"/>
                                            </p:txEl>
                                          </p:spTgt>
                                        </p:tgtEl>
                                      </p:cBhvr>
                                      <p:to x="100000" y="90000"/>
                                    </p:animScale>
                                    <p:animScale>
                                      <p:cBhvr>
                                        <p:cTn id="71" dur="166" decel="50000">
                                          <p:stCondLst>
                                            <p:cond delay="1668"/>
                                          </p:stCondLst>
                                        </p:cTn>
                                        <p:tgtEl>
                                          <p:spTgt spid="3">
                                            <p:txEl>
                                              <p:pRg st="2" end="2"/>
                                            </p:txEl>
                                          </p:spTgt>
                                        </p:tgtEl>
                                      </p:cBhvr>
                                      <p:to x="100000" y="100000"/>
                                    </p:animScale>
                                    <p:animScale>
                                      <p:cBhvr>
                                        <p:cTn id="72" dur="26">
                                          <p:stCondLst>
                                            <p:cond delay="1808"/>
                                          </p:stCondLst>
                                        </p:cTn>
                                        <p:tgtEl>
                                          <p:spTgt spid="3">
                                            <p:txEl>
                                              <p:pRg st="2" end="2"/>
                                            </p:txEl>
                                          </p:spTgt>
                                        </p:tgtEl>
                                      </p:cBhvr>
                                      <p:to x="100000" y="95000"/>
                                    </p:animScale>
                                    <p:animScale>
                                      <p:cBhvr>
                                        <p:cTn id="73" dur="166" decel="50000">
                                          <p:stCondLst>
                                            <p:cond delay="1834"/>
                                          </p:stCondLst>
                                        </p:cTn>
                                        <p:tgtEl>
                                          <p:spTgt spid="3">
                                            <p:txEl>
                                              <p:pRg st="2" end="2"/>
                                            </p:txEl>
                                          </p:spTgt>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26" presetClass="entr" presetSubtype="0" fill="hold" grpId="0" nodeType="clickEffect">
                                  <p:stCondLst>
                                    <p:cond delay="0"/>
                                  </p:stCondLst>
                                  <p:childTnLst>
                                    <p:set>
                                      <p:cBhvr>
                                        <p:cTn id="77" dur="1" fill="hold">
                                          <p:stCondLst>
                                            <p:cond delay="0"/>
                                          </p:stCondLst>
                                        </p:cTn>
                                        <p:tgtEl>
                                          <p:spTgt spid="3">
                                            <p:txEl>
                                              <p:pRg st="3" end="3"/>
                                            </p:txEl>
                                          </p:spTgt>
                                        </p:tgtEl>
                                        <p:attrNameLst>
                                          <p:attrName>style.visibility</p:attrName>
                                        </p:attrNameLst>
                                      </p:cBhvr>
                                      <p:to>
                                        <p:strVal val="visible"/>
                                      </p:to>
                                    </p:set>
                                    <p:animEffect transition="in" filter="wipe(down)">
                                      <p:cBhvr>
                                        <p:cTn id="78" dur="580">
                                          <p:stCondLst>
                                            <p:cond delay="0"/>
                                          </p:stCondLst>
                                        </p:cTn>
                                        <p:tgtEl>
                                          <p:spTgt spid="3">
                                            <p:txEl>
                                              <p:pRg st="3" end="3"/>
                                            </p:txEl>
                                          </p:spTgt>
                                        </p:tgtEl>
                                      </p:cBhvr>
                                    </p:animEffect>
                                    <p:anim calcmode="lin" valueType="num">
                                      <p:cBhvr>
                                        <p:cTn id="7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3">
                                            <p:txEl>
                                              <p:pRg st="3" end="3"/>
                                            </p:txEl>
                                          </p:spTgt>
                                        </p:tgtEl>
                                      </p:cBhvr>
                                      <p:to x="100000" y="60000"/>
                                    </p:animScale>
                                    <p:animScale>
                                      <p:cBhvr>
                                        <p:cTn id="85" dur="166" decel="50000">
                                          <p:stCondLst>
                                            <p:cond delay="676"/>
                                          </p:stCondLst>
                                        </p:cTn>
                                        <p:tgtEl>
                                          <p:spTgt spid="3">
                                            <p:txEl>
                                              <p:pRg st="3" end="3"/>
                                            </p:txEl>
                                          </p:spTgt>
                                        </p:tgtEl>
                                      </p:cBhvr>
                                      <p:to x="100000" y="100000"/>
                                    </p:animScale>
                                    <p:animScale>
                                      <p:cBhvr>
                                        <p:cTn id="86" dur="26">
                                          <p:stCondLst>
                                            <p:cond delay="1312"/>
                                          </p:stCondLst>
                                        </p:cTn>
                                        <p:tgtEl>
                                          <p:spTgt spid="3">
                                            <p:txEl>
                                              <p:pRg st="3" end="3"/>
                                            </p:txEl>
                                          </p:spTgt>
                                        </p:tgtEl>
                                      </p:cBhvr>
                                      <p:to x="100000" y="80000"/>
                                    </p:animScale>
                                    <p:animScale>
                                      <p:cBhvr>
                                        <p:cTn id="87" dur="166" decel="50000">
                                          <p:stCondLst>
                                            <p:cond delay="1338"/>
                                          </p:stCondLst>
                                        </p:cTn>
                                        <p:tgtEl>
                                          <p:spTgt spid="3">
                                            <p:txEl>
                                              <p:pRg st="3" end="3"/>
                                            </p:txEl>
                                          </p:spTgt>
                                        </p:tgtEl>
                                      </p:cBhvr>
                                      <p:to x="100000" y="100000"/>
                                    </p:animScale>
                                    <p:animScale>
                                      <p:cBhvr>
                                        <p:cTn id="88" dur="26">
                                          <p:stCondLst>
                                            <p:cond delay="1642"/>
                                          </p:stCondLst>
                                        </p:cTn>
                                        <p:tgtEl>
                                          <p:spTgt spid="3">
                                            <p:txEl>
                                              <p:pRg st="3" end="3"/>
                                            </p:txEl>
                                          </p:spTgt>
                                        </p:tgtEl>
                                      </p:cBhvr>
                                      <p:to x="100000" y="90000"/>
                                    </p:animScale>
                                    <p:animScale>
                                      <p:cBhvr>
                                        <p:cTn id="89" dur="166" decel="50000">
                                          <p:stCondLst>
                                            <p:cond delay="1668"/>
                                          </p:stCondLst>
                                        </p:cTn>
                                        <p:tgtEl>
                                          <p:spTgt spid="3">
                                            <p:txEl>
                                              <p:pRg st="3" end="3"/>
                                            </p:txEl>
                                          </p:spTgt>
                                        </p:tgtEl>
                                      </p:cBhvr>
                                      <p:to x="100000" y="100000"/>
                                    </p:animScale>
                                    <p:animScale>
                                      <p:cBhvr>
                                        <p:cTn id="90" dur="26">
                                          <p:stCondLst>
                                            <p:cond delay="1808"/>
                                          </p:stCondLst>
                                        </p:cTn>
                                        <p:tgtEl>
                                          <p:spTgt spid="3">
                                            <p:txEl>
                                              <p:pRg st="3" end="3"/>
                                            </p:txEl>
                                          </p:spTgt>
                                        </p:tgtEl>
                                      </p:cBhvr>
                                      <p:to x="100000" y="95000"/>
                                    </p:animScale>
                                    <p:animScale>
                                      <p:cBhvr>
                                        <p:cTn id="91" dur="166" decel="50000">
                                          <p:stCondLst>
                                            <p:cond delay="1834"/>
                                          </p:stCondLst>
                                        </p:cTn>
                                        <p:tgtEl>
                                          <p:spTgt spid="3">
                                            <p:txEl>
                                              <p:pRg st="3" end="3"/>
                                            </p:txEl>
                                          </p:spTgt>
                                        </p:tgtEl>
                                      </p:cBhvr>
                                      <p:to x="100000" y="100000"/>
                                    </p:animScale>
                                  </p:childTnLst>
                                </p:cTn>
                              </p:par>
                            </p:childTnLst>
                          </p:cTn>
                        </p:par>
                      </p:childTnLst>
                    </p:cTn>
                  </p:par>
                  <p:par>
                    <p:cTn id="92" fill="hold">
                      <p:stCondLst>
                        <p:cond delay="indefinite"/>
                      </p:stCondLst>
                      <p:childTnLst>
                        <p:par>
                          <p:cTn id="93" fill="hold">
                            <p:stCondLst>
                              <p:cond delay="0"/>
                            </p:stCondLst>
                            <p:childTnLst>
                              <p:par>
                                <p:cTn id="94" presetID="26" presetClass="entr" presetSubtype="0" fill="hold" grpId="0" nodeType="clickEffect">
                                  <p:stCondLst>
                                    <p:cond delay="0"/>
                                  </p:stCondLst>
                                  <p:childTnLst>
                                    <p:set>
                                      <p:cBhvr>
                                        <p:cTn id="95" dur="1" fill="hold">
                                          <p:stCondLst>
                                            <p:cond delay="0"/>
                                          </p:stCondLst>
                                        </p:cTn>
                                        <p:tgtEl>
                                          <p:spTgt spid="3">
                                            <p:txEl>
                                              <p:pRg st="4" end="4"/>
                                            </p:txEl>
                                          </p:spTgt>
                                        </p:tgtEl>
                                        <p:attrNameLst>
                                          <p:attrName>style.visibility</p:attrName>
                                        </p:attrNameLst>
                                      </p:cBhvr>
                                      <p:to>
                                        <p:strVal val="visible"/>
                                      </p:to>
                                    </p:set>
                                    <p:animEffect transition="in" filter="wipe(down)">
                                      <p:cBhvr>
                                        <p:cTn id="96" dur="580">
                                          <p:stCondLst>
                                            <p:cond delay="0"/>
                                          </p:stCondLst>
                                        </p:cTn>
                                        <p:tgtEl>
                                          <p:spTgt spid="3">
                                            <p:txEl>
                                              <p:pRg st="4" end="4"/>
                                            </p:txEl>
                                          </p:spTgt>
                                        </p:tgtEl>
                                      </p:cBhvr>
                                    </p:animEffect>
                                    <p:anim calcmode="lin" valueType="num">
                                      <p:cBhvr>
                                        <p:cTn id="9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02" dur="26">
                                          <p:stCondLst>
                                            <p:cond delay="650"/>
                                          </p:stCondLst>
                                        </p:cTn>
                                        <p:tgtEl>
                                          <p:spTgt spid="3">
                                            <p:txEl>
                                              <p:pRg st="4" end="4"/>
                                            </p:txEl>
                                          </p:spTgt>
                                        </p:tgtEl>
                                      </p:cBhvr>
                                      <p:to x="100000" y="60000"/>
                                    </p:animScale>
                                    <p:animScale>
                                      <p:cBhvr>
                                        <p:cTn id="103" dur="166" decel="50000">
                                          <p:stCondLst>
                                            <p:cond delay="676"/>
                                          </p:stCondLst>
                                        </p:cTn>
                                        <p:tgtEl>
                                          <p:spTgt spid="3">
                                            <p:txEl>
                                              <p:pRg st="4" end="4"/>
                                            </p:txEl>
                                          </p:spTgt>
                                        </p:tgtEl>
                                      </p:cBhvr>
                                      <p:to x="100000" y="100000"/>
                                    </p:animScale>
                                    <p:animScale>
                                      <p:cBhvr>
                                        <p:cTn id="104" dur="26">
                                          <p:stCondLst>
                                            <p:cond delay="1312"/>
                                          </p:stCondLst>
                                        </p:cTn>
                                        <p:tgtEl>
                                          <p:spTgt spid="3">
                                            <p:txEl>
                                              <p:pRg st="4" end="4"/>
                                            </p:txEl>
                                          </p:spTgt>
                                        </p:tgtEl>
                                      </p:cBhvr>
                                      <p:to x="100000" y="80000"/>
                                    </p:animScale>
                                    <p:animScale>
                                      <p:cBhvr>
                                        <p:cTn id="105" dur="166" decel="50000">
                                          <p:stCondLst>
                                            <p:cond delay="1338"/>
                                          </p:stCondLst>
                                        </p:cTn>
                                        <p:tgtEl>
                                          <p:spTgt spid="3">
                                            <p:txEl>
                                              <p:pRg st="4" end="4"/>
                                            </p:txEl>
                                          </p:spTgt>
                                        </p:tgtEl>
                                      </p:cBhvr>
                                      <p:to x="100000" y="100000"/>
                                    </p:animScale>
                                    <p:animScale>
                                      <p:cBhvr>
                                        <p:cTn id="106" dur="26">
                                          <p:stCondLst>
                                            <p:cond delay="1642"/>
                                          </p:stCondLst>
                                        </p:cTn>
                                        <p:tgtEl>
                                          <p:spTgt spid="3">
                                            <p:txEl>
                                              <p:pRg st="4" end="4"/>
                                            </p:txEl>
                                          </p:spTgt>
                                        </p:tgtEl>
                                      </p:cBhvr>
                                      <p:to x="100000" y="90000"/>
                                    </p:animScale>
                                    <p:animScale>
                                      <p:cBhvr>
                                        <p:cTn id="107" dur="166" decel="50000">
                                          <p:stCondLst>
                                            <p:cond delay="1668"/>
                                          </p:stCondLst>
                                        </p:cTn>
                                        <p:tgtEl>
                                          <p:spTgt spid="3">
                                            <p:txEl>
                                              <p:pRg st="4" end="4"/>
                                            </p:txEl>
                                          </p:spTgt>
                                        </p:tgtEl>
                                      </p:cBhvr>
                                      <p:to x="100000" y="100000"/>
                                    </p:animScale>
                                    <p:animScale>
                                      <p:cBhvr>
                                        <p:cTn id="108" dur="26">
                                          <p:stCondLst>
                                            <p:cond delay="1808"/>
                                          </p:stCondLst>
                                        </p:cTn>
                                        <p:tgtEl>
                                          <p:spTgt spid="3">
                                            <p:txEl>
                                              <p:pRg st="4" end="4"/>
                                            </p:txEl>
                                          </p:spTgt>
                                        </p:tgtEl>
                                      </p:cBhvr>
                                      <p:to x="100000" y="95000"/>
                                    </p:animScale>
                                    <p:animScale>
                                      <p:cBhvr>
                                        <p:cTn id="109"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44016"/>
            <a:ext cx="9144000" cy="1124744"/>
          </a:xfrm>
          <a:ln/>
        </p:spPr>
        <p:style>
          <a:lnRef idx="3">
            <a:schemeClr val="lt1"/>
          </a:lnRef>
          <a:fillRef idx="1">
            <a:schemeClr val="accent4"/>
          </a:fillRef>
          <a:effectRef idx="1">
            <a:schemeClr val="accent4"/>
          </a:effectRef>
          <a:fontRef idx="minor">
            <a:schemeClr val="lt1"/>
          </a:fontRef>
        </p:style>
        <p:txBody>
          <a:bodyPr/>
          <a:lstStyle/>
          <a:p>
            <a:r>
              <a:rPr lang="ar-IQ" dirty="0" smtClean="0">
                <a:solidFill>
                  <a:schemeClr val="accent6">
                    <a:lumMod val="60000"/>
                    <a:lumOff val="40000"/>
                  </a:schemeClr>
                </a:solidFill>
                <a:cs typeface="PT Bold Heading" pitchFamily="2" charset="-78"/>
              </a:rPr>
              <a:t>النواحي الفنية لفعالية 4 * 100م </a:t>
            </a:r>
            <a:endParaRPr lang="en-US" dirty="0">
              <a:solidFill>
                <a:schemeClr val="accent6">
                  <a:lumMod val="60000"/>
                  <a:lumOff val="40000"/>
                </a:schemeClr>
              </a:solidFill>
              <a:cs typeface="PT Bold Heading" pitchFamily="2" charset="-78"/>
            </a:endParaRPr>
          </a:p>
        </p:txBody>
      </p:sp>
      <p:sp>
        <p:nvSpPr>
          <p:cNvPr id="3" name="عنصر نائب للمحتوى 2"/>
          <p:cNvSpPr>
            <a:spLocks noGrp="1"/>
          </p:cNvSpPr>
          <p:nvPr>
            <p:ph idx="1"/>
          </p:nvPr>
        </p:nvSpPr>
        <p:spPr>
          <a:xfrm>
            <a:off x="0" y="864096"/>
            <a:ext cx="9144000" cy="5993904"/>
          </a:xfrm>
        </p:spPr>
        <p:style>
          <a:lnRef idx="1">
            <a:schemeClr val="accent1"/>
          </a:lnRef>
          <a:fillRef idx="2">
            <a:schemeClr val="accent1"/>
          </a:fillRef>
          <a:effectRef idx="1">
            <a:schemeClr val="accent1"/>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buFontTx/>
              <a:buChar char="-"/>
            </a:pPr>
            <a:r>
              <a:rPr lang="ar-IQ" sz="3200" b="1" dirty="0" smtClean="0">
                <a:solidFill>
                  <a:srgbClr val="FF0000"/>
                </a:solidFill>
              </a:rPr>
              <a:t>مناطق تبديل العصا </a:t>
            </a:r>
            <a:r>
              <a:rPr lang="ar-IQ" b="1" dirty="0" smtClean="0">
                <a:solidFill>
                  <a:srgbClr val="FF0000"/>
                </a:solidFill>
              </a:rPr>
              <a:t>: توجد ثلاث مناطق لتبديل العصا </a:t>
            </a:r>
          </a:p>
          <a:p>
            <a:pPr marL="0" indent="0" algn="justLow">
              <a:buNone/>
            </a:pPr>
            <a:r>
              <a:rPr lang="ar-IQ" dirty="0" smtClean="0"/>
              <a:t>الاول في نهاية المنحنى الاول للمضمار , والثانية في نهاية المستقيم الاول وبداية المنحنى الثاني للمضمار , والثالثة في نهاية المنحنى الثاني وبداية المستقيم الثاني للمضمار , تبلغ مناطق التبديل (20م) تسبقها مسافة (10م) غير مسموح تبديل العصا فيها تستخدم </a:t>
            </a:r>
            <a:r>
              <a:rPr lang="ar-IQ" dirty="0" err="1" smtClean="0"/>
              <a:t>لأنطلاق</a:t>
            </a:r>
            <a:r>
              <a:rPr lang="ar-IQ" dirty="0" smtClean="0"/>
              <a:t> وتعجيل العداء المستلم للعصا , ومناطق التبديل هذه تحدد على الممرات بخطين معكوفين للداخل وغالباً ما ترسم باللون الاصفر بينما جميع الخطوط الأخرى باللون الابيض , حيث يرسم خط البداية على بعد (90م) من خط بداية السباق لذلك الممر , أما خط نهاية المنطقة فيرسم على بعد (110م) من خط بداية </a:t>
            </a:r>
            <a:r>
              <a:rPr lang="ar-IQ" dirty="0" err="1" smtClean="0"/>
              <a:t>بداية</a:t>
            </a:r>
            <a:r>
              <a:rPr lang="ar-IQ" dirty="0" smtClean="0"/>
              <a:t> السباق لذلك الممر , أما خط وقوف المستلم فهو خط قصير بلون أخر يبعد عن خط بداية السباق (80م) لذلك الممر . </a:t>
            </a:r>
            <a:endParaRPr lang="ar-IQ" sz="3200" dirty="0"/>
          </a:p>
        </p:txBody>
      </p:sp>
    </p:spTree>
    <p:extLst>
      <p:ext uri="{BB962C8B-B14F-4D97-AF65-F5344CB8AC3E}">
        <p14:creationId xmlns:p14="http://schemas.microsoft.com/office/powerpoint/2010/main" val="39684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44016"/>
            <a:ext cx="9144000" cy="1124744"/>
          </a:xfrm>
          <a:ln/>
        </p:spPr>
        <p:style>
          <a:lnRef idx="3">
            <a:schemeClr val="lt1"/>
          </a:lnRef>
          <a:fillRef idx="1">
            <a:schemeClr val="accent4"/>
          </a:fillRef>
          <a:effectRef idx="1">
            <a:schemeClr val="accent4"/>
          </a:effectRef>
          <a:fontRef idx="minor">
            <a:schemeClr val="lt1"/>
          </a:fontRef>
        </p:style>
        <p:txBody>
          <a:bodyPr/>
          <a:lstStyle/>
          <a:p>
            <a:r>
              <a:rPr lang="ar-IQ" dirty="0" smtClean="0">
                <a:solidFill>
                  <a:schemeClr val="accent6">
                    <a:lumMod val="60000"/>
                    <a:lumOff val="40000"/>
                  </a:schemeClr>
                </a:solidFill>
                <a:cs typeface="PT Bold Heading" pitchFamily="2" charset="-78"/>
              </a:rPr>
              <a:t>النواحي الفنية لفعالية 4 * 100م </a:t>
            </a:r>
            <a:endParaRPr lang="en-US" dirty="0">
              <a:solidFill>
                <a:schemeClr val="accent6">
                  <a:lumMod val="60000"/>
                  <a:lumOff val="40000"/>
                </a:schemeClr>
              </a:solidFill>
              <a:cs typeface="PT Bold Heading" pitchFamily="2" charset="-78"/>
            </a:endParaRPr>
          </a:p>
        </p:txBody>
      </p:sp>
      <p:sp>
        <p:nvSpPr>
          <p:cNvPr id="3" name="عنصر نائب للمحتوى 2"/>
          <p:cNvSpPr>
            <a:spLocks noGrp="1"/>
          </p:cNvSpPr>
          <p:nvPr>
            <p:ph idx="1"/>
          </p:nvPr>
        </p:nvSpPr>
        <p:spPr>
          <a:xfrm>
            <a:off x="0" y="864096"/>
            <a:ext cx="9144000" cy="5993904"/>
          </a:xfrm>
        </p:spPr>
        <p:style>
          <a:lnRef idx="1">
            <a:schemeClr val="accent1"/>
          </a:lnRef>
          <a:fillRef idx="2">
            <a:schemeClr val="accent1"/>
          </a:fillRef>
          <a:effectRef idx="1">
            <a:schemeClr val="accent1"/>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buFontTx/>
              <a:buChar char="-"/>
            </a:pPr>
            <a:r>
              <a:rPr lang="ar-IQ" sz="3200" b="1" dirty="0" smtClean="0">
                <a:solidFill>
                  <a:srgbClr val="FF0000"/>
                </a:solidFill>
              </a:rPr>
              <a:t>توزيع العدائين على مراحل السباق </a:t>
            </a:r>
          </a:p>
          <a:p>
            <a:pPr marL="0" indent="0" algn="justLow">
              <a:buNone/>
            </a:pPr>
            <a:r>
              <a:rPr lang="ar-IQ" dirty="0" smtClean="0"/>
              <a:t>يعتبر هذا الموضوع تكتيك أو خطة فريق للسباق , بحيث يوزع العدائين الاربع على مراحل السباق وفق معايير أو اعتبارات معينة يجب على المدربين معرفتها جيداً , فهي ليست مسافات متساوية أي أن العدائين سوف لا يقطعون مسافة (100م) فقط في كل مرحلة</a:t>
            </a:r>
            <a:r>
              <a:rPr lang="ar-IQ" dirty="0"/>
              <a:t> </a:t>
            </a:r>
            <a:r>
              <a:rPr lang="ar-IQ" dirty="0" smtClean="0"/>
              <a:t>العداء الاول يقطع (110م) </a:t>
            </a:r>
            <a:r>
              <a:rPr lang="en-US" dirty="0" smtClean="0"/>
              <a:t> </a:t>
            </a:r>
            <a:r>
              <a:rPr lang="ar-IQ" dirty="0" smtClean="0"/>
              <a:t>بينما العداء الثاني يقطع مسافة (130م) والعداء الثالث (130م) والعداء الرابع (120م) وبهذا يجب على المدرب معرفة امكانات الفريق وتوزيعهم على المراحل الاربعة , عدائي المرحلتين الثانية والثالثة يجب أن يكونوا من عدائي مسافة (200م) وذلك لانهم يقطعون أطول جزء من مسافة السباق , أما العداء الاخير فهو أفضل العدائين الذين يتميزون بالروح القتالية بالمرحلة الاخيرة من السباق .  </a:t>
            </a:r>
            <a:endParaRPr lang="ar-IQ" sz="3200" dirty="0"/>
          </a:p>
        </p:txBody>
      </p:sp>
    </p:spTree>
    <p:extLst>
      <p:ext uri="{BB962C8B-B14F-4D97-AF65-F5344CB8AC3E}">
        <p14:creationId xmlns:p14="http://schemas.microsoft.com/office/powerpoint/2010/main" val="203068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1144</TotalTime>
  <Words>797</Words>
  <Application>Microsoft Office PowerPoint</Application>
  <PresentationFormat>عرض على الشاشة (3:4)‏</PresentationFormat>
  <Paragraphs>35</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المراحل الفنية لفعالية بريد 4*100م  </vt:lpstr>
      <vt:lpstr>المراحل الفنية لفعالية 4 * 100م</vt:lpstr>
      <vt:lpstr>المراحل الفنية لفعالية 4*100م</vt:lpstr>
      <vt:lpstr>المراحل الفنية لفعالية 4 * 100م</vt:lpstr>
      <vt:lpstr>المراحل الفنية لفعالية 4 * 100م</vt:lpstr>
      <vt:lpstr>المراحل الفنية لفعالية 4 * 100م</vt:lpstr>
      <vt:lpstr>النواحي القانونية لفعالية رمي الثقل </vt:lpstr>
      <vt:lpstr>النواحي الفنية لفعالية 4 * 100م </vt:lpstr>
      <vt:lpstr>النواحي الفنية لفعالية 4 * 100م </vt:lpstr>
      <vt:lpstr>النواحي القانونية لفعالية 4 * 100م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TOS</dc:creator>
  <cp:lastModifiedBy>TOS</cp:lastModifiedBy>
  <cp:revision>52</cp:revision>
  <dcterms:created xsi:type="dcterms:W3CDTF">2018-11-16T10:38:55Z</dcterms:created>
  <dcterms:modified xsi:type="dcterms:W3CDTF">2019-11-09T12:08:40Z</dcterms:modified>
</cp:coreProperties>
</file>